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310" r:id="rId6"/>
    <p:sldId id="313" r:id="rId7"/>
    <p:sldId id="311" r:id="rId8"/>
    <p:sldId id="315" r:id="rId9"/>
    <p:sldId id="314" r:id="rId10"/>
    <p:sldId id="316" r:id="rId11"/>
    <p:sldId id="317" r:id="rId12"/>
    <p:sldId id="312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68" d="100"/>
          <a:sy n="68" d="100"/>
        </p:scale>
        <p:origin x="-7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280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784BD99-DE1B-4330-9513-7FFD6FC2CFC3}" type="datetime1">
              <a:rPr lang="ru-RU" smtClean="0"/>
              <a:pPr algn="r" rtl="0"/>
              <a:t>08.06.2017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69B7CFB1-F1DF-45CE-80A9-7691BCF6E065}" type="datetime1">
              <a:rPr lang="ru-RU" smtClean="0"/>
              <a:pPr/>
              <a:t>08.06.2017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Линия электрокардиограммы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667000"/>
            <a:ext cx="4098175" cy="30249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rgbClr val="0070C0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5943600"/>
            <a:ext cx="4098175" cy="6858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5362" name="Picture 2" descr="Логотип ПМГМУ им. И.М. Сеченова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60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80DA3A-9ADF-45DC-BF8D-03B7C191EAB4}" type="datetime1">
              <a:rPr lang="ru-RU" smtClean="0"/>
              <a:t>08.06.2017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70713E-CF73-494B-A063-0EB3856A4DC7}" type="datetime1">
              <a:rPr lang="ru-RU" smtClean="0"/>
              <a:t>08.06.2017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DC4580-E011-4482-B6CE-4EFD9D6F7585}" type="datetime1">
              <a:rPr lang="ru-RU" smtClean="0"/>
              <a:t>08.06.2017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EC79B0-5ABD-4770-A962-BFF1A1E398DF}" type="datetime1">
              <a:rPr lang="ru-RU" smtClean="0"/>
              <a:t>08.06.2017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algn="l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algn="l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9662EF-BCC6-48CA-B786-52CF22028F48}" type="datetime1">
              <a:rPr lang="ru-RU" smtClean="0"/>
              <a:t>08.06.2017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182E99-5450-4C37-BC66-E25880D6EA46}" type="datetime1">
              <a:rPr lang="ru-RU" smtClean="0"/>
              <a:t>08.06.2017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B957DC-670A-4F60-8B31-3EFA7A3B8FCB}" type="datetime1">
              <a:rPr lang="ru-RU" smtClean="0"/>
              <a:t>08.06.2017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  <p:pic>
        <p:nvPicPr>
          <p:cNvPr id="7" name="Picture 2" descr="Логотип ПМГМУ им. И.М. Сеченова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306285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609599"/>
            <a:ext cx="5410200" cy="60198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pic>
        <p:nvPicPr>
          <p:cNvPr id="11" name="Picture 2" descr="Логотип ПМГМУ им. И.М. Сеченова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306285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  <a:solidFill>
            <a:srgbClr val="0070C0"/>
          </a:solidFill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 algn="l" rtl="0"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красная панель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99220"/>
            <a:ext cx="10744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10668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00">
                <a:solidFill>
                  <a:schemeClr val="tx1"/>
                </a:solidFill>
              </a:defRPr>
            </a:lvl1pPr>
          </a:lstStyle>
          <a:p>
            <a:fld id="{919214A1-5690-436D-9E54-B9E8153A1988}" type="datetime1">
              <a:rPr lang="ru-RU" smtClean="0"/>
              <a:t>08.06.2017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‹#›</a:t>
            </a:r>
            <a:endParaRPr lang="ru-RU" dirty="0"/>
          </a:p>
        </p:txBody>
      </p:sp>
      <p:pic>
        <p:nvPicPr>
          <p:cNvPr id="16386" name="Picture 2" descr="Логотип ПМГМУ им. И.М. Сеченова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" y="0"/>
            <a:ext cx="1306285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lebedev@mednet.ru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376" y="3212976"/>
            <a:ext cx="4392488" cy="24790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 реализации </a:t>
            </a:r>
            <a:r>
              <a:rPr lang="ru-RU" sz="2800" dirty="0" smtClean="0"/>
              <a:t>положений законопроекта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Лебедев Г.С. Д.т.н.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68008" y="5589240"/>
            <a:ext cx="5040560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Парламентские слушания 08.06.2017 г.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Различия в проектах поправок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772816"/>
          <a:ext cx="12192000" cy="612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6000"/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Интернет-сообщество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Рассматриваемый</a:t>
                      </a:r>
                      <a:r>
                        <a:rPr lang="ru-RU" baseline="0" dirty="0" smtClean="0"/>
                        <a:t> законопроект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Регулирует:</a:t>
                      </a:r>
                    </a:p>
                    <a:p>
                      <a:pPr algn="l"/>
                      <a:r>
                        <a:rPr lang="ru-RU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Вопросы применения </a:t>
                      </a:r>
                      <a:r>
                        <a:rPr lang="ru-RU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телемедицинских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технологий</a:t>
                      </a:r>
                    </a:p>
                    <a:p>
                      <a:pPr algn="l"/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Регулирует: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Вопросы применения </a:t>
                      </a:r>
                      <a:r>
                        <a:rPr lang="ru-RU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телемедицинских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технологий при проведении консультаций и мониторинге</a:t>
                      </a:r>
                      <a:endParaRPr lang="ru-RU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Ведение документооборота с применением электронных документов</a:t>
                      </a:r>
                      <a:endParaRPr lang="ru-RU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Требования к информационным системам в сфере здравоохранения, понятие ЕГИСЗ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Требования к электронному обороту рецептов и </a:t>
                      </a:r>
                      <a:r>
                        <a:rPr lang="ru-RU" sz="1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выписке электронных рецептов, </a:t>
                      </a: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подписанных усиленной квалифицированной электронной подписью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Запрос медицинской документации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Определят: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Применение 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телемедицинских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технологий при оказании </a:t>
                      </a:r>
                      <a:r>
                        <a:rPr lang="ru-RU" sz="1800" b="1" i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медицинских услуг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Допускается</a:t>
                      </a:r>
                      <a:r>
                        <a:rPr lang="ru-RU" sz="1800" b="0" i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оказание всех видов вмешательств, перечень медицинских услуг, которые можно оказывать с применением </a:t>
                      </a:r>
                      <a:r>
                        <a:rPr lang="ru-RU" sz="1800" b="0" i="0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телемедицинских</a:t>
                      </a:r>
                      <a:r>
                        <a:rPr lang="ru-RU" sz="1800" b="0" i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технологий определяет Минздрав.</a:t>
                      </a:r>
                      <a:endParaRPr lang="ru-RU" sz="1800" b="0" i="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Возможность оказания медицинской помощи 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вне</a:t>
                      </a:r>
                      <a:r>
                        <a:rPr lang="ru-R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МО</a:t>
                      </a:r>
                      <a:endParaRPr lang="ru-R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Определяет: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консультаций с</a:t>
                      </a:r>
                      <a:r>
                        <a:rPr lang="ru-RU" sz="1800" b="0" i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применением </a:t>
                      </a:r>
                      <a:r>
                        <a:rPr lang="ru-RU" sz="1800" b="0" i="0" kern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телемеди</a:t>
                      </a:r>
                      <a:r>
                        <a:rPr lang="ru-RU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инских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технологий при оказании </a:t>
                      </a:r>
                      <a:r>
                        <a:rPr lang="ru-RU" sz="1800" b="1" i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медицинской помощи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Допускается</a:t>
                      </a:r>
                      <a:r>
                        <a:rPr lang="ru-RU" sz="1800" b="0" i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консультирование в режиме «Медицинский работник - медицинский работник»,  «Медицинский работник – пациент» кроме первичных обращений</a:t>
                      </a:r>
                      <a:r>
                        <a:rPr lang="ru-RU" sz="1800" b="0" i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Допускается дистанционный мониторинг</a:t>
                      </a:r>
                      <a:endParaRPr lang="ru-RU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 smtClean="0"/>
              <a:t>‹#›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Применение </a:t>
            </a:r>
            <a:r>
              <a:rPr lang="ru-RU" dirty="0" err="1" smtClean="0">
                <a:solidFill>
                  <a:srgbClr val="0070C0"/>
                </a:solidFill>
              </a:rPr>
              <a:t>телемедицины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51384" y="2132856"/>
          <a:ext cx="11305259" cy="3215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5037"/>
                <a:gridCol w="1615037"/>
                <a:gridCol w="1615037"/>
                <a:gridCol w="1615037"/>
                <a:gridCol w="1615037"/>
                <a:gridCol w="1615037"/>
                <a:gridCol w="161503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Жители труднодоступных районов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 экспедиций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Второе мнение, </a:t>
                      </a:r>
                      <a:r>
                        <a:rPr lang="ru-RU" dirty="0" err="1" smtClean="0"/>
                        <a:t>госпитали-зация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Чрезвычай-ные</a:t>
                      </a:r>
                      <a:r>
                        <a:rPr lang="ru-RU" dirty="0" smtClean="0"/>
                        <a:t> ситуации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Мониторинг на дому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Медицина без посещения 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Консультации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Да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Да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Да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Да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Да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Да/нет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Мониторинг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Да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Да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Да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Да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Да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bg1"/>
                          </a:solidFill>
                        </a:rPr>
                        <a:t>Интеллекту-альные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 системы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Да/Нет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Да/Нет</a:t>
                      </a:r>
                    </a:p>
                    <a:p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Да/Нет</a:t>
                      </a:r>
                    </a:p>
                    <a:p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Да/Нет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Да/Нет</a:t>
                      </a:r>
                    </a:p>
                    <a:p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Да/Нет</a:t>
                      </a:r>
                    </a:p>
                    <a:p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bg1"/>
                          </a:solidFill>
                        </a:rPr>
                        <a:t>Телехирургия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Нет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Нет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Нет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Нет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Нет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Нет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 smtClean="0"/>
              <a:t>‹#›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99221"/>
            <a:ext cx="10744200" cy="8095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Содержание нормативных документов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5480" y="980728"/>
            <a:ext cx="10776520" cy="56612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100" dirty="0" smtClean="0"/>
              <a:t>Определение </a:t>
            </a:r>
            <a:r>
              <a:rPr lang="ru-RU" sz="2100" dirty="0" smtClean="0">
                <a:solidFill>
                  <a:srgbClr val="0070C0"/>
                </a:solidFill>
              </a:rPr>
              <a:t>перечня медицинских </a:t>
            </a:r>
            <a:r>
              <a:rPr lang="ru-RU" sz="2100" dirty="0" smtClean="0">
                <a:solidFill>
                  <a:srgbClr val="0070C0"/>
                </a:solidFill>
              </a:rPr>
              <a:t>услуг (консультаций)</a:t>
            </a:r>
            <a:r>
              <a:rPr lang="ru-RU" sz="2100" dirty="0" smtClean="0"/>
              <a:t>, </a:t>
            </a:r>
            <a:r>
              <a:rPr lang="ru-RU" sz="2100" dirty="0" smtClean="0"/>
              <a:t>которые могут выполняться с применением </a:t>
            </a:r>
            <a:r>
              <a:rPr lang="ru-RU" sz="2100" dirty="0" err="1" smtClean="0"/>
              <a:t>телемедицинских</a:t>
            </a:r>
            <a:r>
              <a:rPr lang="ru-RU" sz="2100" dirty="0" smtClean="0"/>
              <a:t> технологий, формирование </a:t>
            </a:r>
            <a:r>
              <a:rPr lang="ru-RU" sz="2100" dirty="0" smtClean="0">
                <a:solidFill>
                  <a:srgbClr val="0070C0"/>
                </a:solidFill>
              </a:rPr>
              <a:t>технологических карт </a:t>
            </a:r>
            <a:r>
              <a:rPr lang="ru-RU" sz="2100" dirty="0" smtClean="0"/>
              <a:t>выполнения </a:t>
            </a:r>
            <a:r>
              <a:rPr lang="ru-RU" sz="2100" dirty="0" smtClean="0"/>
              <a:t>услуг, определение </a:t>
            </a:r>
            <a:r>
              <a:rPr lang="ru-RU" sz="2100" dirty="0" smtClean="0">
                <a:solidFill>
                  <a:srgbClr val="0070C0"/>
                </a:solidFill>
              </a:rPr>
              <a:t>мониторинга</a:t>
            </a:r>
            <a:r>
              <a:rPr lang="ru-RU" sz="2100" dirty="0" smtClean="0"/>
              <a:t>;</a:t>
            </a:r>
            <a:endParaRPr lang="ru-RU" sz="2100" dirty="0" smtClean="0"/>
          </a:p>
          <a:p>
            <a:pPr>
              <a:spcBef>
                <a:spcPts val="0"/>
              </a:spcBef>
            </a:pPr>
            <a:r>
              <a:rPr lang="ru-RU" sz="2100" dirty="0" smtClean="0"/>
              <a:t>Формирование </a:t>
            </a:r>
            <a:r>
              <a:rPr lang="ru-RU" sz="2100" dirty="0" smtClean="0">
                <a:solidFill>
                  <a:srgbClr val="0070C0"/>
                </a:solidFill>
              </a:rPr>
              <a:t>реестра (медицинских) изделий</a:t>
            </a:r>
            <a:r>
              <a:rPr lang="ru-RU" sz="2100" dirty="0" smtClean="0"/>
              <a:t>, позволяющих дистанционно измерять показатели состояния здоровья;</a:t>
            </a:r>
            <a:endParaRPr lang="en-US" sz="2100" dirty="0" smtClean="0"/>
          </a:p>
          <a:p>
            <a:pPr>
              <a:spcBef>
                <a:spcPts val="0"/>
              </a:spcBef>
            </a:pPr>
            <a:r>
              <a:rPr lang="ru-RU" sz="2100" dirty="0" smtClean="0"/>
              <a:t>Определение </a:t>
            </a:r>
            <a:r>
              <a:rPr lang="ru-RU" sz="2100" dirty="0" smtClean="0">
                <a:solidFill>
                  <a:srgbClr val="0070C0"/>
                </a:solidFill>
              </a:rPr>
              <a:t>правил оказания медицинских услуг</a:t>
            </a:r>
            <a:r>
              <a:rPr lang="ru-RU" sz="2100" dirty="0" smtClean="0"/>
              <a:t>, выполняемых </a:t>
            </a:r>
            <a:r>
              <a:rPr lang="ru-RU" sz="2100" dirty="0"/>
              <a:t>с применением </a:t>
            </a:r>
            <a:r>
              <a:rPr lang="ru-RU" sz="2100" dirty="0" err="1"/>
              <a:t>телемедицинских</a:t>
            </a:r>
            <a:r>
              <a:rPr lang="ru-RU" sz="2100" dirty="0"/>
              <a:t> технологий;</a:t>
            </a:r>
            <a:endParaRPr lang="ru-RU" sz="2100" dirty="0" smtClean="0"/>
          </a:p>
          <a:p>
            <a:pPr>
              <a:spcBef>
                <a:spcPts val="0"/>
              </a:spcBef>
            </a:pPr>
            <a:r>
              <a:rPr lang="ru-RU" sz="2100" dirty="0" smtClean="0">
                <a:solidFill>
                  <a:srgbClr val="0070C0"/>
                </a:solidFill>
              </a:rPr>
              <a:t>Идентификация медицинского работника </a:t>
            </a:r>
            <a:r>
              <a:rPr lang="ru-RU" sz="2100" dirty="0" smtClean="0"/>
              <a:t>(</a:t>
            </a:r>
            <a:r>
              <a:rPr lang="ru-RU" sz="2100" dirty="0"/>
              <a:t>Федеральный регистр лиц, которые участвуют в оказании медицинских </a:t>
            </a:r>
            <a:r>
              <a:rPr lang="ru-RU" sz="2100" dirty="0" smtClean="0"/>
              <a:t>услуг);</a:t>
            </a:r>
          </a:p>
          <a:p>
            <a:pPr>
              <a:spcBef>
                <a:spcPts val="0"/>
              </a:spcBef>
            </a:pPr>
            <a:r>
              <a:rPr lang="ru-RU" sz="2100" dirty="0" smtClean="0">
                <a:solidFill>
                  <a:srgbClr val="0070C0"/>
                </a:solidFill>
              </a:rPr>
              <a:t>Идентификация пациента</a:t>
            </a:r>
            <a:r>
              <a:rPr lang="ru-RU" sz="2100" dirty="0" smtClean="0"/>
              <a:t>;</a:t>
            </a:r>
          </a:p>
          <a:p>
            <a:pPr>
              <a:spcBef>
                <a:spcPts val="0"/>
              </a:spcBef>
            </a:pPr>
            <a:r>
              <a:rPr lang="ru-RU" sz="2100" dirty="0" smtClean="0"/>
              <a:t>Оформление </a:t>
            </a:r>
            <a:r>
              <a:rPr lang="ru-RU" sz="2100" dirty="0" smtClean="0">
                <a:solidFill>
                  <a:srgbClr val="0070C0"/>
                </a:solidFill>
              </a:rPr>
              <a:t>протокола выполнения </a:t>
            </a:r>
            <a:r>
              <a:rPr lang="ru-RU" sz="2100" dirty="0" err="1" smtClean="0">
                <a:solidFill>
                  <a:srgbClr val="0070C0"/>
                </a:solidFill>
              </a:rPr>
              <a:t>телемедицинской</a:t>
            </a:r>
            <a:r>
              <a:rPr lang="ru-RU" sz="2100" dirty="0" smtClean="0">
                <a:solidFill>
                  <a:srgbClr val="0070C0"/>
                </a:solidFill>
              </a:rPr>
              <a:t> услуги</a:t>
            </a:r>
            <a:r>
              <a:rPr lang="ru-RU" sz="2100" dirty="0" smtClean="0"/>
              <a:t>, учет бумажного и электронного документа;</a:t>
            </a:r>
          </a:p>
          <a:p>
            <a:pPr>
              <a:spcBef>
                <a:spcPts val="0"/>
              </a:spcBef>
            </a:pPr>
            <a:r>
              <a:rPr lang="ru-RU" sz="2100" dirty="0" smtClean="0"/>
              <a:t>Расчет </a:t>
            </a:r>
            <a:r>
              <a:rPr lang="ru-RU" sz="2100" dirty="0" smtClean="0">
                <a:solidFill>
                  <a:srgbClr val="0070C0"/>
                </a:solidFill>
              </a:rPr>
              <a:t>тарифа медицинских услуг</a:t>
            </a:r>
            <a:r>
              <a:rPr lang="ru-RU" sz="2100" dirty="0" smtClean="0"/>
              <a:t>, выполняемых с применением </a:t>
            </a:r>
            <a:r>
              <a:rPr lang="ru-RU" sz="2100" dirty="0" err="1" smtClean="0"/>
              <a:t>телемедицинских</a:t>
            </a:r>
            <a:r>
              <a:rPr lang="ru-RU" sz="2100" dirty="0" smtClean="0"/>
              <a:t> технологий;</a:t>
            </a:r>
          </a:p>
          <a:p>
            <a:pPr>
              <a:spcBef>
                <a:spcPts val="0"/>
              </a:spcBef>
            </a:pPr>
            <a:r>
              <a:rPr lang="ru-RU" sz="2100" dirty="0" smtClean="0"/>
              <a:t>Организация </a:t>
            </a:r>
            <a:r>
              <a:rPr lang="ru-RU" sz="2100" dirty="0" err="1" smtClean="0">
                <a:solidFill>
                  <a:srgbClr val="0070C0"/>
                </a:solidFill>
              </a:rPr>
              <a:t>информационого</a:t>
            </a:r>
            <a:r>
              <a:rPr lang="ru-RU" sz="2100" dirty="0" smtClean="0">
                <a:solidFill>
                  <a:srgbClr val="0070C0"/>
                </a:solidFill>
              </a:rPr>
              <a:t> обмена </a:t>
            </a:r>
            <a:r>
              <a:rPr lang="ru-RU" sz="2100" dirty="0" smtClean="0"/>
              <a:t>при оплате медицинских услуг, выполняемых </a:t>
            </a:r>
            <a:r>
              <a:rPr lang="ru-RU" sz="2100" dirty="0"/>
              <a:t>с применением </a:t>
            </a:r>
            <a:r>
              <a:rPr lang="ru-RU" sz="2100" dirty="0" err="1"/>
              <a:t>телемедицинских</a:t>
            </a:r>
            <a:r>
              <a:rPr lang="ru-RU" sz="2100" dirty="0"/>
              <a:t> технологий;</a:t>
            </a:r>
            <a:r>
              <a:rPr lang="ru-RU" sz="21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ru-RU" sz="2100" dirty="0" smtClean="0"/>
              <a:t>Разработка </a:t>
            </a:r>
            <a:r>
              <a:rPr lang="ru-RU" sz="2100" dirty="0" smtClean="0">
                <a:solidFill>
                  <a:srgbClr val="0070C0"/>
                </a:solidFill>
              </a:rPr>
              <a:t>методологии оценки эффективности </a:t>
            </a:r>
            <a:r>
              <a:rPr lang="ru-RU" sz="2100" dirty="0" smtClean="0"/>
              <a:t>выполнения медицинских услуг, </a:t>
            </a:r>
            <a:r>
              <a:rPr lang="ru-RU" sz="2100" dirty="0"/>
              <a:t>выполняемых с применением </a:t>
            </a:r>
            <a:r>
              <a:rPr lang="ru-RU" sz="2100" dirty="0" err="1"/>
              <a:t>телемедицинских</a:t>
            </a:r>
            <a:r>
              <a:rPr lang="ru-RU" sz="2100" dirty="0"/>
              <a:t> технологий; </a:t>
            </a:r>
            <a:endParaRPr lang="ru-RU" sz="2100" dirty="0" smtClean="0"/>
          </a:p>
          <a:p>
            <a:pPr>
              <a:spcBef>
                <a:spcPts val="0"/>
              </a:spcBef>
            </a:pPr>
            <a:r>
              <a:rPr lang="ru-RU" sz="2100" dirty="0" smtClean="0"/>
              <a:t>Определение </a:t>
            </a:r>
            <a:r>
              <a:rPr lang="ru-RU" sz="2100" dirty="0" smtClean="0">
                <a:solidFill>
                  <a:srgbClr val="0070C0"/>
                </a:solidFill>
              </a:rPr>
              <a:t>правил применения интеллектуальных систем </a:t>
            </a:r>
            <a:r>
              <a:rPr lang="ru-RU" sz="2100" dirty="0" smtClean="0"/>
              <a:t>поддержки принятия врачебных решений.</a:t>
            </a:r>
            <a:endParaRPr lang="ru-RU" sz="2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 smtClean="0"/>
              <a:t>‹#›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Кооперация для реализации положений законопроекта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Логотип ПМГМУ им. И.М. Сечен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3573016"/>
            <a:ext cx="1440160" cy="1680188"/>
          </a:xfrm>
          <a:prstGeom prst="rect">
            <a:avLst/>
          </a:prstGeom>
          <a:noFill/>
        </p:spPr>
      </p:pic>
      <p:pic>
        <p:nvPicPr>
          <p:cNvPr id="5" name="Рисунок 4" descr="iri-logo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7888" y="1484784"/>
            <a:ext cx="2088232" cy="16962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pic>
        <p:nvPicPr>
          <p:cNvPr id="11" name="Picture 56" descr="logo-bordur(transparance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4192" y="3429000"/>
            <a:ext cx="1872208" cy="199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 стрелкой 22"/>
          <p:cNvCxnSpPr>
            <a:stCxn id="5" idx="3"/>
            <a:endCxn id="11" idx="0"/>
          </p:cNvCxnSpPr>
          <p:nvPr/>
        </p:nvCxnSpPr>
        <p:spPr>
          <a:xfrm>
            <a:off x="7176120" y="2332928"/>
            <a:ext cx="1584176" cy="1096072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0"/>
            <a:endCxn id="5" idx="1"/>
          </p:cNvCxnSpPr>
          <p:nvPr/>
        </p:nvCxnSpPr>
        <p:spPr>
          <a:xfrm flipV="1">
            <a:off x="3503712" y="2332928"/>
            <a:ext cx="1584176" cy="1240088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4" idx="3"/>
            <a:endCxn id="11" idx="1"/>
          </p:cNvCxnSpPr>
          <p:nvPr/>
        </p:nvCxnSpPr>
        <p:spPr>
          <a:xfrm>
            <a:off x="4223792" y="4413110"/>
            <a:ext cx="3600400" cy="11527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 smtClean="0"/>
              <a:t>‹#›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Возможности кооперации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Логотип ПМГМУ им. И.М. Сечен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3573016"/>
            <a:ext cx="1440160" cy="1680188"/>
          </a:xfrm>
          <a:prstGeom prst="rect">
            <a:avLst/>
          </a:prstGeom>
          <a:noFill/>
        </p:spPr>
      </p:pic>
      <p:pic>
        <p:nvPicPr>
          <p:cNvPr id="5" name="Рисунок 4" descr="iri-logo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7888" y="1484784"/>
            <a:ext cx="2088232" cy="16962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pic>
        <p:nvPicPr>
          <p:cNvPr id="11" name="Picture 56" descr="logo-bordur(transparance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4192" y="3429000"/>
            <a:ext cx="1872208" cy="199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 стрелкой 22"/>
          <p:cNvCxnSpPr>
            <a:stCxn id="5" idx="3"/>
            <a:endCxn id="11" idx="0"/>
          </p:cNvCxnSpPr>
          <p:nvPr/>
        </p:nvCxnSpPr>
        <p:spPr>
          <a:xfrm>
            <a:off x="7176120" y="2332928"/>
            <a:ext cx="1584176" cy="1096072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0"/>
            <a:endCxn id="5" idx="1"/>
          </p:cNvCxnSpPr>
          <p:nvPr/>
        </p:nvCxnSpPr>
        <p:spPr>
          <a:xfrm flipV="1">
            <a:off x="3503712" y="2332928"/>
            <a:ext cx="1584176" cy="1240088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4" idx="3"/>
            <a:endCxn id="11" idx="1"/>
          </p:cNvCxnSpPr>
          <p:nvPr/>
        </p:nvCxnSpPr>
        <p:spPr>
          <a:xfrm>
            <a:off x="4223792" y="4413110"/>
            <a:ext cx="3600400" cy="11527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4151784" y="5445224"/>
            <a:ext cx="1850504" cy="9144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Кафедра </a:t>
            </a:r>
            <a:r>
              <a:rPr lang="ru-RU" sz="1400" dirty="0" smtClean="0">
                <a:solidFill>
                  <a:srgbClr val="0070C0"/>
                </a:solidFill>
              </a:rPr>
              <a:t>информационных и </a:t>
            </a:r>
            <a:r>
              <a:rPr lang="ru-RU" sz="1400" dirty="0" err="1" smtClean="0">
                <a:solidFill>
                  <a:srgbClr val="0070C0"/>
                </a:solidFill>
              </a:rPr>
              <a:t>интернет-технологий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600056" y="5445224"/>
            <a:ext cx="1850504" cy="9361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ТК-468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Информатизация здоровья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7368" y="5517232"/>
            <a:ext cx="1850504" cy="9144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Лаборатория </a:t>
            </a:r>
            <a:r>
              <a:rPr lang="ru-RU" sz="1400" dirty="0" smtClean="0">
                <a:solidFill>
                  <a:srgbClr val="0070C0"/>
                </a:solidFill>
              </a:rPr>
              <a:t>электронного здравоохранения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07368" y="4437112"/>
            <a:ext cx="1850504" cy="9144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Отдел</a:t>
            </a:r>
            <a:r>
              <a:rPr lang="ru-RU" sz="1400" dirty="0" smtClean="0">
                <a:solidFill>
                  <a:srgbClr val="0070C0"/>
                </a:solidFill>
              </a:rPr>
              <a:t> организации доклинических и клинических исследований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192344" y="5445224"/>
            <a:ext cx="1850504" cy="9361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Отделение </a:t>
            </a:r>
            <a:r>
              <a:rPr lang="ru-RU" sz="1200" dirty="0" smtClean="0">
                <a:solidFill>
                  <a:srgbClr val="C00000"/>
                </a:solidFill>
              </a:rPr>
              <a:t>применения </a:t>
            </a:r>
            <a:r>
              <a:rPr lang="ru-RU" sz="1200" dirty="0" err="1" smtClean="0">
                <a:solidFill>
                  <a:srgbClr val="C00000"/>
                </a:solidFill>
              </a:rPr>
              <a:t>интернет-технологи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 err="1" smtClean="0">
                <a:solidFill>
                  <a:srgbClr val="C00000"/>
                </a:solidFill>
              </a:rPr>
              <a:t>й</a:t>
            </a:r>
            <a:r>
              <a:rPr lang="ru-RU" sz="1200" dirty="0" smtClean="0">
                <a:solidFill>
                  <a:srgbClr val="C00000"/>
                </a:solidFill>
              </a:rPr>
              <a:t> в здравоохранении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9192344" y="1268760"/>
            <a:ext cx="1850504" cy="936104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Лаборатория цифровой медицины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7" name="Соединительная линия уступом 46"/>
          <p:cNvCxnSpPr>
            <a:stCxn id="5" idx="3"/>
            <a:endCxn id="42" idx="1"/>
          </p:cNvCxnSpPr>
          <p:nvPr/>
        </p:nvCxnSpPr>
        <p:spPr>
          <a:xfrm flipV="1">
            <a:off x="7176120" y="1736812"/>
            <a:ext cx="2016224" cy="596116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48"/>
          <p:cNvCxnSpPr>
            <a:stCxn id="11" idx="3"/>
            <a:endCxn id="41" idx="0"/>
          </p:cNvCxnSpPr>
          <p:nvPr/>
        </p:nvCxnSpPr>
        <p:spPr>
          <a:xfrm>
            <a:off x="9696400" y="4424637"/>
            <a:ext cx="421196" cy="1020587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hape 50"/>
          <p:cNvCxnSpPr>
            <a:stCxn id="11" idx="2"/>
            <a:endCxn id="37" idx="3"/>
          </p:cNvCxnSpPr>
          <p:nvPr/>
        </p:nvCxnSpPr>
        <p:spPr>
          <a:xfrm rot="5400000">
            <a:off x="8358927" y="5511907"/>
            <a:ext cx="493002" cy="309736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>
            <a:stCxn id="5" idx="2"/>
            <a:endCxn id="37" idx="0"/>
          </p:cNvCxnSpPr>
          <p:nvPr/>
        </p:nvCxnSpPr>
        <p:spPr>
          <a:xfrm rot="16200000" flipH="1">
            <a:off x="5696580" y="3616495"/>
            <a:ext cx="2264153" cy="1393304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>
            <a:endCxn id="35" idx="0"/>
          </p:cNvCxnSpPr>
          <p:nvPr/>
        </p:nvCxnSpPr>
        <p:spPr>
          <a:xfrm rot="16200000" flipH="1">
            <a:off x="4254370" y="4622558"/>
            <a:ext cx="864096" cy="781236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/>
          <p:nvPr/>
        </p:nvCxnSpPr>
        <p:spPr>
          <a:xfrm>
            <a:off x="4295800" y="4581128"/>
            <a:ext cx="3240360" cy="792088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stCxn id="4" idx="1"/>
            <a:endCxn id="40" idx="3"/>
          </p:cNvCxnSpPr>
          <p:nvPr/>
        </p:nvCxnSpPr>
        <p:spPr>
          <a:xfrm rot="10800000" flipV="1">
            <a:off x="2257872" y="4413110"/>
            <a:ext cx="525760" cy="481202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4" idx="1"/>
            <a:endCxn id="39" idx="3"/>
          </p:cNvCxnSpPr>
          <p:nvPr/>
        </p:nvCxnSpPr>
        <p:spPr>
          <a:xfrm rot="10800000" flipV="1">
            <a:off x="2257872" y="4413110"/>
            <a:ext cx="525760" cy="1561322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Номер слайда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 smtClean="0"/>
              <a:t>‹#›</a:t>
            </a:r>
            <a:endParaRPr lang="ru-RU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9192344" y="2492896"/>
            <a:ext cx="1850504" cy="936104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Комитет «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Интернет+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Медиицна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»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6" name="Соединительная линия уступом 65"/>
          <p:cNvCxnSpPr>
            <a:stCxn id="5" idx="3"/>
            <a:endCxn id="64" idx="1"/>
          </p:cNvCxnSpPr>
          <p:nvPr/>
        </p:nvCxnSpPr>
        <p:spPr>
          <a:xfrm>
            <a:off x="7176120" y="2332928"/>
            <a:ext cx="2016224" cy="628020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0"/>
            <a:ext cx="107442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Консорциум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«Сеть </a:t>
            </a:r>
            <a:r>
              <a:rPr lang="ru-RU" dirty="0" err="1" smtClean="0">
                <a:solidFill>
                  <a:srgbClr val="0070C0"/>
                </a:solidFill>
              </a:rPr>
              <a:t>телемедицинских</a:t>
            </a:r>
            <a:r>
              <a:rPr lang="ru-RU" dirty="0" smtClean="0">
                <a:solidFill>
                  <a:srgbClr val="0070C0"/>
                </a:solidFill>
              </a:rPr>
              <a:t> экспресс </a:t>
            </a:r>
            <a:r>
              <a:rPr lang="ru-RU" dirty="0" smtClean="0">
                <a:solidFill>
                  <a:srgbClr val="0070C0"/>
                </a:solidFill>
              </a:rPr>
              <a:t>мини-поликлиник»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Логотип ПМГМУ им. И.М. Сечен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688" y="3140968"/>
            <a:ext cx="1440160" cy="1680188"/>
          </a:xfrm>
          <a:prstGeom prst="rect">
            <a:avLst/>
          </a:prstGeom>
          <a:noFill/>
        </p:spPr>
      </p:pic>
      <p:pic>
        <p:nvPicPr>
          <p:cNvPr id="5" name="Рисунок 4" descr="iri-logo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7888" y="1484784"/>
            <a:ext cx="2088232" cy="16962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pic>
        <p:nvPicPr>
          <p:cNvPr id="11" name="Picture 56" descr="logo-bordur(transparance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8128" y="2996952"/>
            <a:ext cx="1872208" cy="199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 стрелкой 22"/>
          <p:cNvCxnSpPr>
            <a:stCxn id="5" idx="3"/>
            <a:endCxn id="11" idx="0"/>
          </p:cNvCxnSpPr>
          <p:nvPr/>
        </p:nvCxnSpPr>
        <p:spPr>
          <a:xfrm>
            <a:off x="7176120" y="2332928"/>
            <a:ext cx="1008112" cy="664024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0"/>
            <a:endCxn id="5" idx="1"/>
          </p:cNvCxnSpPr>
          <p:nvPr/>
        </p:nvCxnSpPr>
        <p:spPr>
          <a:xfrm flipV="1">
            <a:off x="4007768" y="2332928"/>
            <a:ext cx="1080120" cy="80804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4" idx="3"/>
            <a:endCxn id="11" idx="1"/>
          </p:cNvCxnSpPr>
          <p:nvPr/>
        </p:nvCxnSpPr>
        <p:spPr>
          <a:xfrm>
            <a:off x="4727848" y="3981062"/>
            <a:ext cx="2520280" cy="11527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ВНИИИМ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376" y="1772816"/>
            <a:ext cx="2733237" cy="1152128"/>
          </a:xfrm>
          <a:prstGeom prst="rect">
            <a:avLst/>
          </a:prstGeom>
          <a:noFill/>
        </p:spPr>
      </p:pic>
      <p:pic>
        <p:nvPicPr>
          <p:cNvPr id="1031" name="Picture 7" descr="https://img05.rl0.ru/9263f4ef1230a03831679857f5ce7e45/c500x500/zdorovie29.ru/wp-content/uploads/gnits-p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80376" y="1196752"/>
            <a:ext cx="2266900" cy="2266900"/>
          </a:xfrm>
          <a:prstGeom prst="rect">
            <a:avLst/>
          </a:prstGeom>
          <a:noFill/>
        </p:spPr>
      </p:pic>
      <p:pic>
        <p:nvPicPr>
          <p:cNvPr id="1033" name="Picture 9" descr="1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408" y="4797152"/>
            <a:ext cx="2190750" cy="1657350"/>
          </a:xfrm>
          <a:prstGeom prst="rect">
            <a:avLst/>
          </a:prstGeom>
          <a:noFill/>
        </p:spPr>
      </p:pic>
      <p:pic>
        <p:nvPicPr>
          <p:cNvPr id="1035" name="Picture 11" descr="https://img05.rl0.ru/17343c51057349fdda704e598b8ee7e3/c300x184/upload.wikimedia.org/wikipedia/ru/5/57/NCI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08368" y="4941168"/>
            <a:ext cx="2378124" cy="1458583"/>
          </a:xfrm>
          <a:prstGeom prst="rect">
            <a:avLst/>
          </a:prstGeom>
          <a:noFill/>
        </p:spPr>
      </p:pic>
      <p:pic>
        <p:nvPicPr>
          <p:cNvPr id="1039" name="Picture 15" descr="https://img05.rl0.ru/5957a9aa14fc256a6655f755a02c5ac7/c1200x415/flatik.ru/flax/550/549679/549679_html_68e7963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23792" y="4941168"/>
            <a:ext cx="4157857" cy="1437926"/>
          </a:xfrm>
          <a:prstGeom prst="rect">
            <a:avLst/>
          </a:prstGeom>
          <a:noFill/>
        </p:spPr>
      </p:pic>
      <p:cxnSp>
        <p:nvCxnSpPr>
          <p:cNvPr id="20" name="Прямая со стрелкой 19"/>
          <p:cNvCxnSpPr>
            <a:stCxn id="1033" idx="0"/>
            <a:endCxn id="1027" idx="2"/>
          </p:cNvCxnSpPr>
          <p:nvPr/>
        </p:nvCxnSpPr>
        <p:spPr>
          <a:xfrm flipH="1" flipV="1">
            <a:off x="1845995" y="2924944"/>
            <a:ext cx="16788" cy="1872208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33" idx="3"/>
            <a:endCxn id="1039" idx="1"/>
          </p:cNvCxnSpPr>
          <p:nvPr/>
        </p:nvCxnSpPr>
        <p:spPr>
          <a:xfrm>
            <a:off x="2958158" y="5625827"/>
            <a:ext cx="1265634" cy="34304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039" idx="3"/>
            <a:endCxn id="1035" idx="1"/>
          </p:cNvCxnSpPr>
          <p:nvPr/>
        </p:nvCxnSpPr>
        <p:spPr>
          <a:xfrm>
            <a:off x="8381649" y="5660131"/>
            <a:ext cx="1026719" cy="10329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035" idx="0"/>
            <a:endCxn id="1031" idx="2"/>
          </p:cNvCxnSpPr>
          <p:nvPr/>
        </p:nvCxnSpPr>
        <p:spPr>
          <a:xfrm flipV="1">
            <a:off x="10597430" y="3463652"/>
            <a:ext cx="16396" cy="1477516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5" idx="3"/>
            <a:endCxn id="1031" idx="1"/>
          </p:cNvCxnSpPr>
          <p:nvPr/>
        </p:nvCxnSpPr>
        <p:spPr>
          <a:xfrm flipV="1">
            <a:off x="7176120" y="2330202"/>
            <a:ext cx="2304256" cy="2726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1027" idx="3"/>
            <a:endCxn id="5" idx="1"/>
          </p:cNvCxnSpPr>
          <p:nvPr/>
        </p:nvCxnSpPr>
        <p:spPr>
          <a:xfrm flipV="1">
            <a:off x="3212613" y="2332928"/>
            <a:ext cx="1875275" cy="15952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Номер слайда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 smtClean="0"/>
              <a:t>‹#›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Кафедра информационных и интернет технологий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 smtClean="0"/>
              <a:t>‹#›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83432" y="1844824"/>
            <a:ext cx="2592288" cy="12241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Стенд домашней </a:t>
            </a:r>
            <a:r>
              <a:rPr lang="ru-RU" sz="2000" dirty="0" err="1" smtClean="0">
                <a:solidFill>
                  <a:srgbClr val="0070C0"/>
                </a:solidFill>
              </a:rPr>
              <a:t>телемедицины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(</a:t>
            </a:r>
            <a:r>
              <a:rPr lang="en-US" sz="2000" dirty="0" err="1" smtClean="0">
                <a:solidFill>
                  <a:srgbClr val="0070C0"/>
                </a:solidFill>
              </a:rPr>
              <a:t>IoS</a:t>
            </a:r>
            <a:r>
              <a:rPr lang="ru-RU" sz="2000" dirty="0" smtClean="0">
                <a:solidFill>
                  <a:srgbClr val="0070C0"/>
                </a:solidFill>
              </a:rPr>
              <a:t>)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9856" y="1844824"/>
            <a:ext cx="2592288" cy="12241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Стенд </a:t>
            </a:r>
            <a:r>
              <a:rPr lang="ru-RU" dirty="0" smtClean="0">
                <a:solidFill>
                  <a:srgbClr val="0070C0"/>
                </a:solidFill>
              </a:rPr>
              <a:t>мини-поликлиники (мобильный ТМК, кабинет ТМ)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44272" y="1844824"/>
            <a:ext cx="2592288" cy="12241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Стенд </a:t>
            </a:r>
            <a:r>
              <a:rPr lang="ru-RU" dirty="0" smtClean="0">
                <a:solidFill>
                  <a:srgbClr val="0070C0"/>
                </a:solidFill>
              </a:rPr>
              <a:t>управления </a:t>
            </a:r>
            <a:r>
              <a:rPr lang="ru-RU" dirty="0" err="1" smtClean="0">
                <a:solidFill>
                  <a:srgbClr val="0070C0"/>
                </a:solidFill>
              </a:rPr>
              <a:t>телемедициной</a:t>
            </a:r>
            <a:r>
              <a:rPr lang="ru-RU" dirty="0" smtClean="0">
                <a:solidFill>
                  <a:srgbClr val="0070C0"/>
                </a:solidFill>
              </a:rPr>
              <a:t> (кабинет врача-консультанта)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5640" y="3645024"/>
            <a:ext cx="2592288" cy="12241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Стенд </a:t>
            </a:r>
            <a:r>
              <a:rPr lang="ru-RU" dirty="0" smtClean="0">
                <a:solidFill>
                  <a:srgbClr val="0070C0"/>
                </a:solidFill>
              </a:rPr>
              <a:t>МИС, ИСППВР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60096" y="3645024"/>
            <a:ext cx="2592288" cy="12241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Стенд </a:t>
            </a:r>
            <a:r>
              <a:rPr lang="ru-RU" dirty="0" smtClean="0">
                <a:solidFill>
                  <a:srgbClr val="0070C0"/>
                </a:solidFill>
              </a:rPr>
              <a:t>АСУ здравоохранением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99856" y="5229200"/>
            <a:ext cx="2592288" cy="12241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Стенд </a:t>
            </a:r>
            <a:r>
              <a:rPr lang="ru-RU" dirty="0" smtClean="0">
                <a:solidFill>
                  <a:srgbClr val="0070C0"/>
                </a:solidFill>
              </a:rPr>
              <a:t>дистанционного образования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12" name="Прямая со стрелкой 11"/>
          <p:cNvCxnSpPr>
            <a:stCxn id="5" idx="3"/>
            <a:endCxn id="6" idx="1"/>
          </p:cNvCxnSpPr>
          <p:nvPr/>
        </p:nvCxnSpPr>
        <p:spPr>
          <a:xfrm>
            <a:off x="3575720" y="2456892"/>
            <a:ext cx="1224136" cy="0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3"/>
            <a:endCxn id="7" idx="1"/>
          </p:cNvCxnSpPr>
          <p:nvPr/>
        </p:nvCxnSpPr>
        <p:spPr>
          <a:xfrm>
            <a:off x="7392144" y="2456892"/>
            <a:ext cx="1152128" cy="0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8" idx="0"/>
            <a:endCxn id="5" idx="2"/>
          </p:cNvCxnSpPr>
          <p:nvPr/>
        </p:nvCxnSpPr>
        <p:spPr>
          <a:xfrm flipH="1" flipV="1">
            <a:off x="2279576" y="3068960"/>
            <a:ext cx="1872208" cy="576064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0"/>
            <a:endCxn id="7" idx="2"/>
          </p:cNvCxnSpPr>
          <p:nvPr/>
        </p:nvCxnSpPr>
        <p:spPr>
          <a:xfrm flipV="1">
            <a:off x="8256240" y="3068960"/>
            <a:ext cx="1584176" cy="576064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2"/>
            <a:endCxn id="10" idx="1"/>
          </p:cNvCxnSpPr>
          <p:nvPr/>
        </p:nvCxnSpPr>
        <p:spPr>
          <a:xfrm>
            <a:off x="4151784" y="4869160"/>
            <a:ext cx="648072" cy="972108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2"/>
            <a:endCxn id="10" idx="3"/>
          </p:cNvCxnSpPr>
          <p:nvPr/>
        </p:nvCxnSpPr>
        <p:spPr>
          <a:xfrm flipH="1">
            <a:off x="7392144" y="4869160"/>
            <a:ext cx="864096" cy="972108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gray">
          <a:xfrm>
            <a:off x="1703512" y="2132856"/>
            <a:ext cx="9753600" cy="920750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СПАСИБО ЗА ВНИМАНИЕ !</a:t>
            </a:r>
            <a:endParaRPr lang="ru-RU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8980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408" y="4581128"/>
            <a:ext cx="44710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Лебедев Георгий Станиславович</a:t>
            </a:r>
            <a:endParaRPr lang="en-US" dirty="0" smtClean="0"/>
          </a:p>
          <a:p>
            <a:r>
              <a:rPr lang="ru-RU" dirty="0" smtClean="0"/>
              <a:t>Заведующий кафедрой информационных</a:t>
            </a:r>
          </a:p>
          <a:p>
            <a:r>
              <a:rPr lang="ru-RU" dirty="0" smtClean="0"/>
              <a:t>и </a:t>
            </a:r>
            <a:r>
              <a:rPr lang="ru-RU" dirty="0" err="1" smtClean="0"/>
              <a:t>интернет-технологий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Комитет «</a:t>
            </a:r>
            <a:r>
              <a:rPr lang="ru-RU" dirty="0" err="1" smtClean="0"/>
              <a:t>Интернет+Медицина</a:t>
            </a:r>
            <a:r>
              <a:rPr lang="ru-RU" dirty="0" smtClean="0"/>
              <a:t>» ИРИ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lebedev@mednet.ru</a:t>
            </a:r>
            <a:r>
              <a:rPr lang="en-US" dirty="0" smtClean="0"/>
              <a:t> </a:t>
            </a:r>
          </a:p>
          <a:p>
            <a:r>
              <a:rPr lang="en-US" dirty="0" smtClean="0"/>
              <a:t>+7(903)722-23-93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 smtClean="0"/>
              <a:t>‹#›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ПМГМУ-new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Тема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C2B29A-C1CD-4C3A-A037-902991BF1F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31291B-7E16-4BF2-A964-81BB2411C9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CBC288-0F4E-479D-8F69-11F8CF8D6F62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ПМГМУ-new</Template>
  <TotalTime>0</TotalTime>
  <Words>428</Words>
  <Application>Microsoft Office PowerPoint</Application>
  <PresentationFormat>Произвольный</PresentationFormat>
  <Paragraphs>99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Презентация ПМГМУ-new</vt:lpstr>
      <vt:lpstr>О реализации положений законопроекта </vt:lpstr>
      <vt:lpstr>Различия в проектах поправок</vt:lpstr>
      <vt:lpstr>Применение телемедицины</vt:lpstr>
      <vt:lpstr>Содержание нормативных документов</vt:lpstr>
      <vt:lpstr>Кооперация для реализации положений законопроекта</vt:lpstr>
      <vt:lpstr>Возможности кооперации</vt:lpstr>
      <vt:lpstr>Консорциум  «Сеть телемедицинских экспресс мини-поликлиник»</vt:lpstr>
      <vt:lpstr>Кафедра информационных и интернет технологий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2017-04-19T20:58:16Z</dcterms:created>
  <dcterms:modified xsi:type="dcterms:W3CDTF">2017-06-08T06:40:24Z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