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6" r:id="rId3"/>
    <p:sldMasterId id="2147483698" r:id="rId4"/>
  </p:sldMasterIdLst>
  <p:notesMasterIdLst>
    <p:notesMasterId r:id="rId37"/>
  </p:notesMasterIdLst>
  <p:handoutMasterIdLst>
    <p:handoutMasterId r:id="rId38"/>
  </p:handoutMasterIdLst>
  <p:sldIdLst>
    <p:sldId id="256" r:id="rId5"/>
    <p:sldId id="274" r:id="rId6"/>
    <p:sldId id="321" r:id="rId7"/>
    <p:sldId id="278" r:id="rId8"/>
    <p:sldId id="280" r:id="rId9"/>
    <p:sldId id="288" r:id="rId10"/>
    <p:sldId id="304" r:id="rId11"/>
    <p:sldId id="305" r:id="rId12"/>
    <p:sldId id="299" r:id="rId13"/>
    <p:sldId id="298" r:id="rId14"/>
    <p:sldId id="293" r:id="rId15"/>
    <p:sldId id="318" r:id="rId16"/>
    <p:sldId id="319" r:id="rId17"/>
    <p:sldId id="317" r:id="rId18"/>
    <p:sldId id="307" r:id="rId19"/>
    <p:sldId id="312" r:id="rId20"/>
    <p:sldId id="323" r:id="rId21"/>
    <p:sldId id="324" r:id="rId22"/>
    <p:sldId id="308" r:id="rId23"/>
    <p:sldId id="291" r:id="rId24"/>
    <p:sldId id="302" r:id="rId25"/>
    <p:sldId id="289" r:id="rId26"/>
    <p:sldId id="290" r:id="rId27"/>
    <p:sldId id="306" r:id="rId28"/>
    <p:sldId id="301" r:id="rId29"/>
    <p:sldId id="292" r:id="rId30"/>
    <p:sldId id="294" r:id="rId31"/>
    <p:sldId id="303" r:id="rId32"/>
    <p:sldId id="279" r:id="rId33"/>
    <p:sldId id="295" r:id="rId34"/>
    <p:sldId id="297" r:id="rId35"/>
    <p:sldId id="326"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6" d="100"/>
          <a:sy n="76" d="100"/>
        </p:scale>
        <p:origin x="-102" y="-510"/>
      </p:cViewPr>
      <p:guideLst>
        <p:guide orient="horz" pos="2160"/>
        <p:guide pos="2880"/>
      </p:guideLst>
    </p:cSldViewPr>
  </p:slideViewPr>
  <p:notesTextViewPr>
    <p:cViewPr>
      <p:scale>
        <a:sx n="100" d="100"/>
        <a:sy n="100" d="100"/>
      </p:scale>
      <p:origin x="0" y="0"/>
    </p:cViewPr>
  </p:notesTextViewPr>
  <p:notesViewPr>
    <p:cSldViewPr>
      <p:cViewPr varScale="1">
        <p:scale>
          <a:sx n="72" d="100"/>
          <a:sy n="72" d="100"/>
        </p:scale>
        <p:origin x="-244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712ED-76AF-4C11-B6F8-6A715809933E}" type="datetimeFigureOut">
              <a:rPr lang="ru-RU" smtClean="0"/>
              <a:pPr/>
              <a:t>30.11.2017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479935-7EAA-4020-9C37-7122F63CF2FD}" type="slidenum">
              <a:rPr lang="ru-RU" smtClean="0"/>
              <a:pPr/>
              <a:t>‹#›</a:t>
            </a:fld>
            <a:endParaRPr lang="ru-RU"/>
          </a:p>
        </p:txBody>
      </p:sp>
    </p:spTree>
    <p:extLst>
      <p:ext uri="{BB962C8B-B14F-4D97-AF65-F5344CB8AC3E}">
        <p14:creationId xmlns:p14="http://schemas.microsoft.com/office/powerpoint/2010/main" val="1870178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A3AB44-7F0E-4DF5-A287-BD4FD6DCB788}" type="datetimeFigureOut">
              <a:rPr lang="ru-RU" smtClean="0"/>
              <a:t>30.11.2017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7060D7-1A89-49ED-BF8A-BA18875F0318}" type="slidenum">
              <a:rPr lang="ru-RU" smtClean="0"/>
              <a:t>‹#›</a:t>
            </a:fld>
            <a:endParaRPr lang="ru-RU"/>
          </a:p>
        </p:txBody>
      </p:sp>
    </p:spTree>
    <p:extLst>
      <p:ext uri="{BB962C8B-B14F-4D97-AF65-F5344CB8AC3E}">
        <p14:creationId xmlns:p14="http://schemas.microsoft.com/office/powerpoint/2010/main" val="312710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en-US" dirty="0" err="1" smtClean="0">
                <a:solidFill>
                  <a:schemeClr val="accent4"/>
                </a:solidFill>
                <a:cs typeface="Arial" charset="0"/>
              </a:rPr>
              <a:t>raduates</a:t>
            </a:r>
            <a:r>
              <a:rPr lang="en-US" dirty="0" smtClean="0">
                <a:solidFill>
                  <a:schemeClr val="accent4"/>
                </a:solidFill>
                <a:cs typeface="Arial" charset="0"/>
              </a:rPr>
              <a:t>?</a:t>
            </a:r>
            <a:endParaRPr lang="ru-RU" dirty="0"/>
          </a:p>
        </p:txBody>
      </p:sp>
      <p:sp>
        <p:nvSpPr>
          <p:cNvPr id="4" name="Номер слайда 3"/>
          <p:cNvSpPr>
            <a:spLocks noGrp="1"/>
          </p:cNvSpPr>
          <p:nvPr>
            <p:ph type="sldNum" idx="10"/>
          </p:nvPr>
        </p:nvSpPr>
        <p:spPr/>
        <p:txBody>
          <a:bodyPr/>
          <a:lstStyle/>
          <a:p>
            <a:fld id="{E1D9BD2E-060D-4F65-AD1E-EAF0F186A4FD}"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1818839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5.jpeg"/><Relationship Id="rId7" Type="http://schemas.openxmlformats.org/officeDocument/2006/relationships/image" Target="../media/image10.wmf"/><Relationship Id="rId2" Type="http://schemas.openxmlformats.org/officeDocument/2006/relationships/slideMaster" Target="../slideMasters/slideMaster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emf"/><Relationship Id="rId2" Type="http://schemas.openxmlformats.org/officeDocument/2006/relationships/slideMaster" Target="../slideMasters/slideMaster4.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027" name="Picture 3" descr="C:\Users\Jdanova\Desktop\Вероника\ФОН-14.jpg"/>
          <p:cNvPicPr>
            <a:picLocks noChangeAspect="1" noChangeArrowheads="1"/>
          </p:cNvPicPr>
          <p:nvPr userDrawn="1"/>
        </p:nvPicPr>
        <p:blipFill>
          <a:blip r:embed="rId3" cstate="print"/>
          <a:srcRect l="3326" r="2952"/>
          <a:stretch>
            <a:fillRect/>
          </a:stretch>
        </p:blipFill>
        <p:spPr bwMode="auto">
          <a:xfrm>
            <a:off x="0" y="0"/>
            <a:ext cx="9144000" cy="6880131"/>
          </a:xfrm>
          <a:prstGeom prst="rect">
            <a:avLst/>
          </a:prstGeom>
          <a:noFill/>
        </p:spPr>
      </p:pic>
      <p:pic>
        <p:nvPicPr>
          <p:cNvPr id="1026" name="Picture 2" descr="D:\Калым\2014\Физтех Био\1\иконки контур-16-10.png"/>
          <p:cNvPicPr>
            <a:picLocks noChangeAspect="1" noChangeArrowheads="1"/>
          </p:cNvPicPr>
          <p:nvPr userDrawn="1"/>
        </p:nvPicPr>
        <p:blipFill>
          <a:blip r:embed="rId4" cstate="print"/>
          <a:srcRect/>
          <a:stretch>
            <a:fillRect/>
          </a:stretch>
        </p:blipFill>
        <p:spPr bwMode="auto">
          <a:xfrm>
            <a:off x="2267744" y="4365104"/>
            <a:ext cx="4709658" cy="2421861"/>
          </a:xfrm>
          <a:prstGeom prst="rect">
            <a:avLst/>
          </a:prstGeom>
          <a:noFill/>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92266" y="647243"/>
            <a:ext cx="4167966" cy="1675656"/>
          </a:xfrm>
          <a:prstGeom prst="rect">
            <a:avLst/>
          </a:prstGeom>
        </p:spPr>
      </p:pic>
      <p:graphicFrame>
        <p:nvGraphicFramePr>
          <p:cNvPr id="5" name="Объект 4"/>
          <p:cNvGraphicFramePr>
            <a:graphicFrameLocks noChangeAspect="1"/>
          </p:cNvGraphicFramePr>
          <p:nvPr userDrawn="1">
            <p:extLst>
              <p:ext uri="{D42A27DB-BD31-4B8C-83A1-F6EECF244321}">
                <p14:modId xmlns:p14="http://schemas.microsoft.com/office/powerpoint/2010/main" val="2601277138"/>
              </p:ext>
            </p:extLst>
          </p:nvPr>
        </p:nvGraphicFramePr>
        <p:xfrm>
          <a:off x="2800937" y="2594087"/>
          <a:ext cx="3643272" cy="1342256"/>
        </p:xfrm>
        <a:graphic>
          <a:graphicData uri="http://schemas.openxmlformats.org/presentationml/2006/ole">
            <mc:AlternateContent xmlns:mc="http://schemas.openxmlformats.org/markup-compatibility/2006">
              <mc:Choice xmlns:v="urn:schemas-microsoft-com:vml" Requires="v">
                <p:oleObj spid="_x0000_s1083" name="CorelDRAW" r:id="rId6" imgW="3943800" imgH="1444320" progId="">
                  <p:embed/>
                </p:oleObj>
              </mc:Choice>
              <mc:Fallback>
                <p:oleObj name="CorelDRAW" r:id="rId6" imgW="3943800" imgH="14443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0937" y="2594087"/>
                        <a:ext cx="3643272" cy="1342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pPr/>
              <a:t>30.11.2017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1B592624-F14E-4B9B-B4AA-3312AEABFD1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pPr/>
              <a:t>30.11.2017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1B592624-F14E-4B9B-B4AA-3312AEABFD1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027" name="Picture 3" descr="C:\Users\Jdanova\Desktop\Вероника\ФОН-14.jpg"/>
          <p:cNvPicPr>
            <a:picLocks noChangeAspect="1" noChangeArrowheads="1"/>
          </p:cNvPicPr>
          <p:nvPr userDrawn="1"/>
        </p:nvPicPr>
        <p:blipFill>
          <a:blip r:embed="rId3" cstate="print"/>
          <a:srcRect l="3326" r="2952"/>
          <a:stretch>
            <a:fillRect/>
          </a:stretch>
        </p:blipFill>
        <p:spPr bwMode="auto">
          <a:xfrm>
            <a:off x="0" y="0"/>
            <a:ext cx="9144000" cy="6880131"/>
          </a:xfrm>
          <a:prstGeom prst="rect">
            <a:avLst/>
          </a:prstGeom>
          <a:noFill/>
        </p:spPr>
      </p:pic>
      <p:pic>
        <p:nvPicPr>
          <p:cNvPr id="1026" name="Picture 2" descr="D:\Калым\2014\Физтех Био\1\иконки контур-16-10.png"/>
          <p:cNvPicPr>
            <a:picLocks noChangeAspect="1" noChangeArrowheads="1"/>
          </p:cNvPicPr>
          <p:nvPr userDrawn="1"/>
        </p:nvPicPr>
        <p:blipFill>
          <a:blip r:embed="rId4" cstate="print"/>
          <a:srcRect/>
          <a:stretch>
            <a:fillRect/>
          </a:stretch>
        </p:blipFill>
        <p:spPr bwMode="auto">
          <a:xfrm>
            <a:off x="2267744" y="4365104"/>
            <a:ext cx="4709658" cy="2421861"/>
          </a:xfrm>
          <a:prstGeom prst="rect">
            <a:avLst/>
          </a:prstGeom>
          <a:noFill/>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92266" y="647243"/>
            <a:ext cx="4167966" cy="1675656"/>
          </a:xfrm>
          <a:prstGeom prst="rect">
            <a:avLst/>
          </a:prstGeom>
        </p:spPr>
      </p:pic>
      <p:graphicFrame>
        <p:nvGraphicFramePr>
          <p:cNvPr id="5" name="Объект 4"/>
          <p:cNvGraphicFramePr>
            <a:graphicFrameLocks noChangeAspect="1"/>
          </p:cNvGraphicFramePr>
          <p:nvPr userDrawn="1">
            <p:extLst>
              <p:ext uri="{D42A27DB-BD31-4B8C-83A1-F6EECF244321}">
                <p14:modId xmlns:p14="http://schemas.microsoft.com/office/powerpoint/2010/main" val="3439760402"/>
              </p:ext>
            </p:extLst>
          </p:nvPr>
        </p:nvGraphicFramePr>
        <p:xfrm>
          <a:off x="2800937" y="2594087"/>
          <a:ext cx="3643272" cy="1342256"/>
        </p:xfrm>
        <a:graphic>
          <a:graphicData uri="http://schemas.openxmlformats.org/presentationml/2006/ole">
            <mc:AlternateContent xmlns:mc="http://schemas.openxmlformats.org/markup-compatibility/2006">
              <mc:Choice xmlns:v="urn:schemas-microsoft-com:vml" Requires="v">
                <p:oleObj spid="_x0000_s6195" name="CorelDRAW" r:id="rId6" imgW="3943800" imgH="1444320" progId="">
                  <p:embed/>
                </p:oleObj>
              </mc:Choice>
              <mc:Fallback>
                <p:oleObj name="CorelDRAW" r:id="rId6" imgW="3943800" imgH="14443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0937" y="2594087"/>
                        <a:ext cx="3643272" cy="1342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669778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74638"/>
            <a:ext cx="5760640" cy="562074"/>
          </a:xfrm>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омер слайда 5"/>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394033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6" name="Номер слайда 5"/>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2402743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7" name="Номер слайда 6"/>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3381552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9" name="Номер слайда 8"/>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4218729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5" name="Номер слайда 4"/>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4028656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4" name="Номер слайда 3"/>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1702325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7" name="Номер слайда 6"/>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217749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74638"/>
            <a:ext cx="5760640" cy="562074"/>
          </a:xfrm>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омер слайда 5"/>
          <p:cNvSpPr>
            <a:spLocks noGrp="1"/>
          </p:cNvSpPr>
          <p:nvPr>
            <p:ph type="sldNum" sz="quarter" idx="12"/>
          </p:nvPr>
        </p:nvSpPr>
        <p:spPr/>
        <p:txBody>
          <a:bodyPr/>
          <a:lstStyle/>
          <a:p>
            <a:fld id="{1B592624-F14E-4B9B-B4AA-3312AEABFD1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7" name="Номер слайда 6"/>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437182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6" name="Номер слайда 5"/>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2502484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6" name="Номер слайда 5"/>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2139018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5" y="2060848"/>
            <a:ext cx="8424936" cy="1656184"/>
          </a:xfrm>
        </p:spPr>
        <p:txBody>
          <a:bodyPr anchor="t">
            <a:noAutofit/>
          </a:bodyPr>
          <a:lstStyle>
            <a:lvl1pPr algn="l">
              <a:defRPr sz="3046">
                <a:solidFill>
                  <a:srgbClr val="355422"/>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67546" y="3861048"/>
            <a:ext cx="7200800" cy="792088"/>
          </a:xfrm>
          <a:prstGeom prst="rect">
            <a:avLst/>
          </a:prstGeom>
        </p:spPr>
        <p:txBody>
          <a:bodyPr>
            <a:noAutofit/>
          </a:bodyPr>
          <a:lstStyle>
            <a:lvl1pPr marL="0" indent="0" algn="l">
              <a:buNone/>
              <a:defRPr sz="3508" b="0">
                <a:solidFill>
                  <a:schemeClr val="bg1"/>
                </a:solidFill>
                <a:latin typeface="Arial" pitchFamily="34" charset="0"/>
                <a:cs typeface="Arial" pitchFamily="34" charset="0"/>
              </a:defRPr>
            </a:lvl1pPr>
            <a:lvl2pPr marL="442088" indent="0" algn="ctr">
              <a:buNone/>
              <a:defRPr>
                <a:solidFill>
                  <a:schemeClr val="tx1">
                    <a:tint val="75000"/>
                  </a:schemeClr>
                </a:solidFill>
              </a:defRPr>
            </a:lvl2pPr>
            <a:lvl3pPr marL="884177" indent="0" algn="ctr">
              <a:buNone/>
              <a:defRPr>
                <a:solidFill>
                  <a:schemeClr val="tx1">
                    <a:tint val="75000"/>
                  </a:schemeClr>
                </a:solidFill>
              </a:defRPr>
            </a:lvl3pPr>
            <a:lvl4pPr marL="1326266" indent="0" algn="ctr">
              <a:buNone/>
              <a:defRPr>
                <a:solidFill>
                  <a:schemeClr val="tx1">
                    <a:tint val="75000"/>
                  </a:schemeClr>
                </a:solidFill>
              </a:defRPr>
            </a:lvl4pPr>
            <a:lvl5pPr marL="1768354" indent="0" algn="ctr">
              <a:buNone/>
              <a:defRPr>
                <a:solidFill>
                  <a:schemeClr val="tx1">
                    <a:tint val="75000"/>
                  </a:schemeClr>
                </a:solidFill>
              </a:defRPr>
            </a:lvl5pPr>
            <a:lvl6pPr marL="2210442" indent="0" algn="ctr">
              <a:buNone/>
              <a:defRPr>
                <a:solidFill>
                  <a:schemeClr val="tx1">
                    <a:tint val="75000"/>
                  </a:schemeClr>
                </a:solidFill>
              </a:defRPr>
            </a:lvl6pPr>
            <a:lvl7pPr marL="2652532" indent="0" algn="ctr">
              <a:buNone/>
              <a:defRPr>
                <a:solidFill>
                  <a:schemeClr val="tx1">
                    <a:tint val="75000"/>
                  </a:schemeClr>
                </a:solidFill>
              </a:defRPr>
            </a:lvl7pPr>
            <a:lvl8pPr marL="3094620" indent="0" algn="ctr">
              <a:buNone/>
              <a:defRPr>
                <a:solidFill>
                  <a:schemeClr val="tx1">
                    <a:tint val="75000"/>
                  </a:schemeClr>
                </a:solidFill>
              </a:defRPr>
            </a:lvl8pPr>
            <a:lvl9pPr marL="3536708" indent="0" algn="ctr">
              <a:buNone/>
              <a:defRPr>
                <a:solidFill>
                  <a:schemeClr val="tx1">
                    <a:tint val="75000"/>
                  </a:schemeClr>
                </a:solidFill>
              </a:defRPr>
            </a:lvl9pPr>
          </a:lstStyle>
          <a:p>
            <a:r>
              <a:rPr lang="ru-RU" dirty="0" smtClean="0"/>
              <a:t>Образец подзаголовка</a:t>
            </a:r>
            <a:endParaRPr lang="ru-RU" dirty="0"/>
          </a:p>
        </p:txBody>
      </p:sp>
    </p:spTree>
    <p:extLst>
      <p:ext uri="{BB962C8B-B14F-4D97-AF65-F5344CB8AC3E}">
        <p14:creationId xmlns:p14="http://schemas.microsoft.com/office/powerpoint/2010/main" val="267263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027" name="Picture 3" descr="C:\Users\Jdanova\Desktop\Вероника\ФОН-14.jpg"/>
          <p:cNvPicPr>
            <a:picLocks noChangeAspect="1" noChangeArrowheads="1"/>
          </p:cNvPicPr>
          <p:nvPr userDrawn="1"/>
        </p:nvPicPr>
        <p:blipFill>
          <a:blip r:embed="rId3" cstate="print"/>
          <a:srcRect l="3326" r="2952"/>
          <a:stretch>
            <a:fillRect/>
          </a:stretch>
        </p:blipFill>
        <p:spPr bwMode="auto">
          <a:xfrm>
            <a:off x="0" y="0"/>
            <a:ext cx="9144000" cy="6880131"/>
          </a:xfrm>
          <a:prstGeom prst="rect">
            <a:avLst/>
          </a:prstGeom>
          <a:noFill/>
        </p:spPr>
      </p:pic>
      <p:pic>
        <p:nvPicPr>
          <p:cNvPr id="1026" name="Picture 2" descr="D:\Калым\2014\Физтех Био\1\иконки контур-16-10.png"/>
          <p:cNvPicPr>
            <a:picLocks noChangeAspect="1" noChangeArrowheads="1"/>
          </p:cNvPicPr>
          <p:nvPr userDrawn="1"/>
        </p:nvPicPr>
        <p:blipFill>
          <a:blip r:embed="rId4" cstate="print"/>
          <a:srcRect/>
          <a:stretch>
            <a:fillRect/>
          </a:stretch>
        </p:blipFill>
        <p:spPr bwMode="auto">
          <a:xfrm>
            <a:off x="2267744" y="4365104"/>
            <a:ext cx="4709658" cy="2421861"/>
          </a:xfrm>
          <a:prstGeom prst="rect">
            <a:avLst/>
          </a:prstGeom>
          <a:noFill/>
        </p:spPr>
      </p:pic>
      <p:pic>
        <p:nvPicPr>
          <p:cNvPr id="2" name="Picture 3" descr="D:\Калым\2014\Физтех Био\2\Северный\Логотип\Рус\Лого белый для синего фона.png"/>
          <p:cNvPicPr>
            <a:picLocks noChangeAspect="1" noChangeArrowheads="1"/>
          </p:cNvPicPr>
          <p:nvPr userDrawn="1"/>
        </p:nvPicPr>
        <p:blipFill>
          <a:blip r:embed="rId5" cstate="print"/>
          <a:srcRect/>
          <a:stretch>
            <a:fillRect/>
          </a:stretch>
        </p:blipFill>
        <p:spPr bwMode="auto">
          <a:xfrm>
            <a:off x="2701498" y="1254185"/>
            <a:ext cx="3388698" cy="1713142"/>
          </a:xfrm>
          <a:prstGeom prst="rect">
            <a:avLst/>
          </a:prstGeom>
          <a:noFill/>
        </p:spPr>
      </p:pic>
      <p:graphicFrame>
        <p:nvGraphicFramePr>
          <p:cNvPr id="6" name="Объект 5"/>
          <p:cNvGraphicFramePr>
            <a:graphicFrameLocks noChangeAspect="1"/>
          </p:cNvGraphicFramePr>
          <p:nvPr userDrawn="1">
            <p:extLst>
              <p:ext uri="{D42A27DB-BD31-4B8C-83A1-F6EECF244321}">
                <p14:modId xmlns:p14="http://schemas.microsoft.com/office/powerpoint/2010/main" val="1008113622"/>
              </p:ext>
            </p:extLst>
          </p:nvPr>
        </p:nvGraphicFramePr>
        <p:xfrm>
          <a:off x="2876891" y="3060493"/>
          <a:ext cx="3207277" cy="990307"/>
        </p:xfrm>
        <a:graphic>
          <a:graphicData uri="http://schemas.openxmlformats.org/presentationml/2006/ole">
            <mc:AlternateContent xmlns:mc="http://schemas.openxmlformats.org/markup-compatibility/2006">
              <mc:Choice xmlns:v="urn:schemas-microsoft-com:vml" Requires="v">
                <p:oleObj spid="_x0000_s10246" name="CorelDRAW" r:id="rId6" imgW="3627360" imgH="1113840" progId="CorelDraw.Graphic.16">
                  <p:embed/>
                </p:oleObj>
              </mc:Choice>
              <mc:Fallback>
                <p:oleObj name="CorelDRAW" r:id="rId6" imgW="3627360" imgH="1113840" progId="CorelDraw.Graphic.16">
                  <p:embed/>
                  <p:pic>
                    <p:nvPicPr>
                      <p:cNvPr id="0" name=""/>
                      <p:cNvPicPr/>
                      <p:nvPr/>
                    </p:nvPicPr>
                    <p:blipFill>
                      <a:blip r:embed="rId7"/>
                      <a:stretch>
                        <a:fillRect/>
                      </a:stretch>
                    </p:blipFill>
                    <p:spPr>
                      <a:xfrm>
                        <a:off x="2876891" y="3060493"/>
                        <a:ext cx="3207277" cy="990307"/>
                      </a:xfrm>
                      <a:prstGeom prst="rect">
                        <a:avLst/>
                      </a:prstGeom>
                    </p:spPr>
                  </p:pic>
                </p:oleObj>
              </mc:Fallback>
            </mc:AlternateContent>
          </a:graphicData>
        </a:graphic>
      </p:graphicFrame>
      <p:graphicFrame>
        <p:nvGraphicFramePr>
          <p:cNvPr id="7" name="Объект 6"/>
          <p:cNvGraphicFramePr>
            <a:graphicFrameLocks noChangeAspect="1"/>
          </p:cNvGraphicFramePr>
          <p:nvPr userDrawn="1">
            <p:extLst>
              <p:ext uri="{D42A27DB-BD31-4B8C-83A1-F6EECF244321}">
                <p14:modId xmlns:p14="http://schemas.microsoft.com/office/powerpoint/2010/main" val="1838632942"/>
              </p:ext>
            </p:extLst>
          </p:nvPr>
        </p:nvGraphicFramePr>
        <p:xfrm>
          <a:off x="3561233" y="3321209"/>
          <a:ext cx="2160240" cy="467831"/>
        </p:xfrm>
        <a:graphic>
          <a:graphicData uri="http://schemas.openxmlformats.org/presentationml/2006/ole">
            <mc:AlternateContent xmlns:mc="http://schemas.openxmlformats.org/markup-compatibility/2006">
              <mc:Choice xmlns:v="urn:schemas-microsoft-com:vml" Requires="v">
                <p:oleObj spid="_x0000_s10247" name="CorelDRAW" r:id="rId8" imgW="2587688" imgH="560575" progId="CorelDraw.Graphic.16">
                  <p:embed/>
                </p:oleObj>
              </mc:Choice>
              <mc:Fallback>
                <p:oleObj name="CorelDRAW" r:id="rId8" imgW="2587688" imgH="560575" progId="CorelDraw.Graphic.16">
                  <p:embed/>
                  <p:pic>
                    <p:nvPicPr>
                      <p:cNvPr id="0" name=""/>
                      <p:cNvPicPr/>
                      <p:nvPr/>
                    </p:nvPicPr>
                    <p:blipFill>
                      <a:blip r:embed="rId9"/>
                      <a:stretch>
                        <a:fillRect/>
                      </a:stretch>
                    </p:blipFill>
                    <p:spPr>
                      <a:xfrm>
                        <a:off x="3561233" y="3321209"/>
                        <a:ext cx="2160240" cy="467831"/>
                      </a:xfrm>
                      <a:prstGeom prst="rect">
                        <a:avLst/>
                      </a:prstGeom>
                    </p:spPr>
                  </p:pic>
                </p:oleObj>
              </mc:Fallback>
            </mc:AlternateContent>
          </a:graphicData>
        </a:graphic>
      </p:graphicFrame>
    </p:spTree>
    <p:extLst>
      <p:ext uri="{BB962C8B-B14F-4D97-AF65-F5344CB8AC3E}">
        <p14:creationId xmlns:p14="http://schemas.microsoft.com/office/powerpoint/2010/main" val="1354177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74638"/>
            <a:ext cx="5616624" cy="562074"/>
          </a:xfr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омер слайда 5"/>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27079247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extLst>
      <p:ext uri="{BB962C8B-B14F-4D97-AF65-F5344CB8AC3E}">
        <p14:creationId xmlns:p14="http://schemas.microsoft.com/office/powerpoint/2010/main" val="581061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7" name="Номер слайда 6"/>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2082844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9" name="Номер слайда 8"/>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2786803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5" name="Номер слайда 4"/>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166843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pPr/>
              <a:t>30.11.2017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1B592624-F14E-4B9B-B4AA-3312AEABFD10}"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4" name="Номер слайда 3"/>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24860918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7" name="Номер слайда 6"/>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4277081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7" name="Номер слайда 6"/>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2546169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6" name="Номер слайда 5"/>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2389266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6" name="Номер слайда 5"/>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2594227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027" name="Picture 3" descr="C:\Users\Jdanova\Desktop\Вероника\ФОН-14.jpg"/>
          <p:cNvPicPr>
            <a:picLocks noChangeAspect="1" noChangeArrowheads="1"/>
          </p:cNvPicPr>
          <p:nvPr userDrawn="1"/>
        </p:nvPicPr>
        <p:blipFill>
          <a:blip r:embed="rId3" cstate="print"/>
          <a:srcRect l="3326" r="2952"/>
          <a:stretch>
            <a:fillRect/>
          </a:stretch>
        </p:blipFill>
        <p:spPr bwMode="auto">
          <a:xfrm>
            <a:off x="0" y="0"/>
            <a:ext cx="9144000" cy="6880131"/>
          </a:xfrm>
          <a:prstGeom prst="rect">
            <a:avLst/>
          </a:prstGeom>
          <a:noFill/>
        </p:spPr>
      </p:pic>
      <p:pic>
        <p:nvPicPr>
          <p:cNvPr id="1026" name="Picture 2" descr="D:\Калым\2014\Физтех Био\1\иконки контур-16-10.png"/>
          <p:cNvPicPr>
            <a:picLocks noChangeAspect="1" noChangeArrowheads="1"/>
          </p:cNvPicPr>
          <p:nvPr userDrawn="1"/>
        </p:nvPicPr>
        <p:blipFill>
          <a:blip r:embed="rId4" cstate="print"/>
          <a:srcRect/>
          <a:stretch>
            <a:fillRect/>
          </a:stretch>
        </p:blipFill>
        <p:spPr bwMode="auto">
          <a:xfrm>
            <a:off x="2267744" y="4365104"/>
            <a:ext cx="4709658" cy="2421861"/>
          </a:xfrm>
          <a:prstGeom prst="rect">
            <a:avLst/>
          </a:prstGeom>
          <a:noFill/>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92266" y="647243"/>
            <a:ext cx="4167966" cy="1675656"/>
          </a:xfrm>
          <a:prstGeom prst="rect">
            <a:avLst/>
          </a:prstGeom>
        </p:spPr>
      </p:pic>
      <p:graphicFrame>
        <p:nvGraphicFramePr>
          <p:cNvPr id="5" name="Объект 4"/>
          <p:cNvGraphicFramePr>
            <a:graphicFrameLocks noChangeAspect="1"/>
          </p:cNvGraphicFramePr>
          <p:nvPr userDrawn="1">
            <p:extLst>
              <p:ext uri="{D42A27DB-BD31-4B8C-83A1-F6EECF244321}">
                <p14:modId xmlns:p14="http://schemas.microsoft.com/office/powerpoint/2010/main" val="1663877614"/>
              </p:ext>
            </p:extLst>
          </p:nvPr>
        </p:nvGraphicFramePr>
        <p:xfrm>
          <a:off x="2800937" y="2594087"/>
          <a:ext cx="3643272" cy="1342256"/>
        </p:xfrm>
        <a:graphic>
          <a:graphicData uri="http://schemas.openxmlformats.org/presentationml/2006/ole">
            <mc:AlternateContent xmlns:mc="http://schemas.openxmlformats.org/markup-compatibility/2006">
              <mc:Choice xmlns:v="urn:schemas-microsoft-com:vml" Requires="v">
                <p:oleObj spid="_x0000_s11267" name="CorelDRAW" r:id="rId6" imgW="3943800" imgH="1444320" progId="">
                  <p:embed/>
                </p:oleObj>
              </mc:Choice>
              <mc:Fallback>
                <p:oleObj name="CorelDRAW" r:id="rId6" imgW="3943800" imgH="14443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0937" y="2594087"/>
                        <a:ext cx="3643272" cy="1342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104107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74638"/>
            <a:ext cx="5760640" cy="562074"/>
          </a:xfrm>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омер слайда 5"/>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12080545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6" name="Номер слайда 5"/>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1026137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7" name="Номер слайда 6"/>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3395411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9" name="Номер слайда 8"/>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1199723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pPr/>
              <a:t>30.11.2017</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1B592624-F14E-4B9B-B4AA-3312AEABFD10}"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5" name="Номер слайда 4"/>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483670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4" name="Номер слайда 3"/>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4249859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7" name="Номер слайда 6"/>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697514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7" name="Номер слайда 6"/>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3430196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6" name="Номер слайда 5"/>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480528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solidFill>
                  <a:srgbClr val="242424"/>
                </a:solidFill>
              </a:rPr>
              <a:pPr/>
              <a:t>30.11.2017</a:t>
            </a:fld>
            <a:endParaRPr lang="ru-RU">
              <a:solidFill>
                <a:srgbClr val="242424"/>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srgbClr val="242424"/>
              </a:solidFill>
            </a:endParaRPr>
          </a:p>
        </p:txBody>
      </p:sp>
      <p:sp>
        <p:nvSpPr>
          <p:cNvPr id="6" name="Номер слайда 5"/>
          <p:cNvSpPr>
            <a:spLocks noGrp="1"/>
          </p:cNvSpPr>
          <p:nvPr>
            <p:ph type="sldNum" sz="quarter" idx="12"/>
          </p:nvPr>
        </p:nvSpPr>
        <p:spPr/>
        <p:txBody>
          <a:bodyPr/>
          <a:lstStyle/>
          <a:p>
            <a:fld id="{1B592624-F14E-4B9B-B4AA-3312AEABFD10}" type="slidenum">
              <a:rPr lang="ru-RU" smtClean="0">
                <a:solidFill>
                  <a:srgbClr val="242424">
                    <a:tint val="75000"/>
                  </a:srgbClr>
                </a:solidFill>
              </a:rPr>
              <a:pPr/>
              <a:t>‹#›</a:t>
            </a:fld>
            <a:endParaRPr lang="ru-RU">
              <a:solidFill>
                <a:srgbClr val="242424">
                  <a:tint val="75000"/>
                </a:srgbClr>
              </a:solidFill>
            </a:endParaRPr>
          </a:p>
        </p:txBody>
      </p:sp>
    </p:spTree>
    <p:extLst>
      <p:ext uri="{BB962C8B-B14F-4D97-AF65-F5344CB8AC3E}">
        <p14:creationId xmlns:p14="http://schemas.microsoft.com/office/powerpoint/2010/main" val="76076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pPr/>
              <a:t>30.11.2017</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p:txBody>
          <a:bodyPr/>
          <a:lstStyle/>
          <a:p>
            <a:fld id="{1B592624-F14E-4B9B-B4AA-3312AEABFD1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pPr/>
              <a:t>30.11.2017</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1B592624-F14E-4B9B-B4AA-3312AEABFD1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pPr/>
              <a:t>30.11.2017</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p:txBody>
          <a:bodyPr/>
          <a:lstStyle/>
          <a:p>
            <a:fld id="{1B592624-F14E-4B9B-B4AA-3312AEABFD1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pPr/>
              <a:t>30.11.2017</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1B592624-F14E-4B9B-B4AA-3312AEABFD1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41F5B207-A456-45D8-BBAE-39725797E5A1}" type="datetimeFigureOut">
              <a:rPr lang="ru-RU" smtClean="0"/>
              <a:pPr/>
              <a:t>30.11.2017</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1B592624-F14E-4B9B-B4AA-3312AEABFD1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9.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051" name="Picture 3" descr="D:\Калым\2014\Физтех Био\1\иконки-15.jpg"/>
          <p:cNvPicPr>
            <a:picLocks noChangeAspect="1" noChangeArrowheads="1"/>
          </p:cNvPicPr>
          <p:nvPr/>
        </p:nvPicPr>
        <p:blipFill>
          <a:blip r:embed="rId13" cstate="print"/>
          <a:srcRect l="4619" t="34735" r="4539" b="18385"/>
          <a:stretch>
            <a:fillRect/>
          </a:stretch>
        </p:blipFill>
        <p:spPr bwMode="auto">
          <a:xfrm>
            <a:off x="35496" y="6220023"/>
            <a:ext cx="9108504" cy="665361"/>
          </a:xfrm>
          <a:prstGeom prst="rect">
            <a:avLst/>
          </a:prstGeom>
          <a:noFill/>
        </p:spPr>
      </p:pic>
      <p:sp>
        <p:nvSpPr>
          <p:cNvPr id="2" name="Заголовок 1"/>
          <p:cNvSpPr>
            <a:spLocks noGrp="1"/>
          </p:cNvSpPr>
          <p:nvPr>
            <p:ph type="title"/>
          </p:nvPr>
        </p:nvSpPr>
        <p:spPr>
          <a:xfrm>
            <a:off x="1691680" y="274638"/>
            <a:ext cx="5688632" cy="562074"/>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6" name="Номер слайда 5"/>
          <p:cNvSpPr>
            <a:spLocks noGrp="1"/>
          </p:cNvSpPr>
          <p:nvPr>
            <p:ph type="sldNum" sz="quarter" idx="4"/>
          </p:nvPr>
        </p:nvSpPr>
        <p:spPr>
          <a:xfrm>
            <a:off x="8378080" y="5877272"/>
            <a:ext cx="514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B592624-F14E-4B9B-B4AA-3312AEABFD10}" type="slidenum">
              <a:rPr lang="ru-RU" smtClean="0"/>
              <a:pPr/>
              <a:t>‹#›</a:t>
            </a:fld>
            <a:endParaRPr lang="ru-RU" dirty="0"/>
          </a:p>
        </p:txBody>
      </p:sp>
      <p:cxnSp>
        <p:nvCxnSpPr>
          <p:cNvPr id="9" name="Прямая соединительная линия 8"/>
          <p:cNvCxnSpPr/>
          <p:nvPr/>
        </p:nvCxnSpPr>
        <p:spPr>
          <a:xfrm>
            <a:off x="1547664" y="260648"/>
            <a:ext cx="0" cy="576064"/>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954" y="219522"/>
            <a:ext cx="1491110" cy="590054"/>
          </a:xfrm>
          <a:prstGeom prst="rect">
            <a:avLst/>
          </a:prstGeom>
        </p:spPr>
      </p:pic>
      <p:pic>
        <p:nvPicPr>
          <p:cNvPr id="7" name="Рисунок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24327" y="268782"/>
            <a:ext cx="1380032" cy="49153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051" name="Picture 3" descr="D:\Калым\2014\Физтех Био\1\иконки-15.jpg"/>
          <p:cNvPicPr>
            <a:picLocks noChangeAspect="1" noChangeArrowheads="1"/>
          </p:cNvPicPr>
          <p:nvPr userDrawn="1"/>
        </p:nvPicPr>
        <p:blipFill>
          <a:blip r:embed="rId14" cstate="print"/>
          <a:srcRect l="4619" t="34735" r="4539" b="18385"/>
          <a:stretch>
            <a:fillRect/>
          </a:stretch>
        </p:blipFill>
        <p:spPr bwMode="auto">
          <a:xfrm>
            <a:off x="35496" y="6220023"/>
            <a:ext cx="9108504" cy="665361"/>
          </a:xfrm>
          <a:prstGeom prst="rect">
            <a:avLst/>
          </a:prstGeom>
          <a:noFill/>
        </p:spPr>
      </p:pic>
      <p:sp>
        <p:nvSpPr>
          <p:cNvPr id="2" name="Заголовок 1"/>
          <p:cNvSpPr>
            <a:spLocks noGrp="1"/>
          </p:cNvSpPr>
          <p:nvPr>
            <p:ph type="title"/>
          </p:nvPr>
        </p:nvSpPr>
        <p:spPr>
          <a:xfrm>
            <a:off x="1691680" y="274638"/>
            <a:ext cx="5688632" cy="562074"/>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6" name="Номер слайда 5"/>
          <p:cNvSpPr>
            <a:spLocks noGrp="1"/>
          </p:cNvSpPr>
          <p:nvPr>
            <p:ph type="sldNum" sz="quarter" idx="4"/>
          </p:nvPr>
        </p:nvSpPr>
        <p:spPr>
          <a:xfrm>
            <a:off x="8378080" y="5877272"/>
            <a:ext cx="514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B592624-F14E-4B9B-B4AA-3312AEABFD10}" type="slidenum">
              <a:rPr lang="ru-RU" smtClean="0">
                <a:solidFill>
                  <a:srgbClr val="242424">
                    <a:tint val="75000"/>
                  </a:srgbClr>
                </a:solidFill>
              </a:rPr>
              <a:pPr/>
              <a:t>‹#›</a:t>
            </a:fld>
            <a:endParaRPr lang="ru-RU" dirty="0">
              <a:solidFill>
                <a:srgbClr val="242424">
                  <a:tint val="75000"/>
                </a:srgbClr>
              </a:solidFill>
            </a:endParaRPr>
          </a:p>
        </p:txBody>
      </p:sp>
      <p:cxnSp>
        <p:nvCxnSpPr>
          <p:cNvPr id="9" name="Прямая соединительная линия 8"/>
          <p:cNvCxnSpPr/>
          <p:nvPr userDrawn="1"/>
        </p:nvCxnSpPr>
        <p:spPr>
          <a:xfrm>
            <a:off x="1547664" y="260648"/>
            <a:ext cx="0" cy="576064"/>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2954" y="219522"/>
            <a:ext cx="1491110" cy="590054"/>
          </a:xfrm>
          <a:prstGeom prst="rect">
            <a:avLst/>
          </a:prstGeom>
        </p:spPr>
      </p:pic>
      <p:pic>
        <p:nvPicPr>
          <p:cNvPr id="7" name="Рисунок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524327" y="268782"/>
            <a:ext cx="1380032" cy="491534"/>
          </a:xfrm>
          <a:prstGeom prst="rect">
            <a:avLst/>
          </a:prstGeom>
        </p:spPr>
      </p:pic>
    </p:spTree>
    <p:extLst>
      <p:ext uri="{BB962C8B-B14F-4D97-AF65-F5344CB8AC3E}">
        <p14:creationId xmlns:p14="http://schemas.microsoft.com/office/powerpoint/2010/main" val="2382256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spcBef>
          <a:spcPct val="0"/>
        </a:spcBef>
        <a:buNone/>
        <a:defRPr sz="28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051" name="Picture 3" descr="D:\Калым\2014\Физтех Био\1\иконки-15.jpg"/>
          <p:cNvPicPr>
            <a:picLocks noChangeAspect="1" noChangeArrowheads="1"/>
          </p:cNvPicPr>
          <p:nvPr userDrawn="1"/>
        </p:nvPicPr>
        <p:blipFill>
          <a:blip r:embed="rId13" cstate="print"/>
          <a:srcRect l="4619" t="34735" r="4539" b="18385"/>
          <a:stretch>
            <a:fillRect/>
          </a:stretch>
        </p:blipFill>
        <p:spPr bwMode="auto">
          <a:xfrm>
            <a:off x="35496" y="6220023"/>
            <a:ext cx="9108504" cy="665361"/>
          </a:xfrm>
          <a:prstGeom prst="rect">
            <a:avLst/>
          </a:prstGeom>
          <a:noFill/>
        </p:spPr>
      </p:pic>
      <p:sp>
        <p:nvSpPr>
          <p:cNvPr id="2" name="Заголовок 1"/>
          <p:cNvSpPr>
            <a:spLocks noGrp="1"/>
          </p:cNvSpPr>
          <p:nvPr>
            <p:ph type="title"/>
          </p:nvPr>
        </p:nvSpPr>
        <p:spPr>
          <a:xfrm>
            <a:off x="1691680" y="274638"/>
            <a:ext cx="5750047" cy="562074"/>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6" name="Номер слайда 5"/>
          <p:cNvSpPr>
            <a:spLocks noGrp="1"/>
          </p:cNvSpPr>
          <p:nvPr>
            <p:ph type="sldNum" sz="quarter" idx="4"/>
          </p:nvPr>
        </p:nvSpPr>
        <p:spPr>
          <a:xfrm>
            <a:off x="8378080" y="5877272"/>
            <a:ext cx="514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B592624-F14E-4B9B-B4AA-3312AEABFD10}" type="slidenum">
              <a:rPr lang="ru-RU" smtClean="0">
                <a:solidFill>
                  <a:srgbClr val="242424">
                    <a:tint val="75000"/>
                  </a:srgbClr>
                </a:solidFill>
              </a:rPr>
              <a:pPr/>
              <a:t>‹#›</a:t>
            </a:fld>
            <a:endParaRPr lang="ru-RU" dirty="0">
              <a:solidFill>
                <a:srgbClr val="242424">
                  <a:tint val="75000"/>
                </a:srgbClr>
              </a:solidFill>
            </a:endParaRPr>
          </a:p>
        </p:txBody>
      </p:sp>
      <p:cxnSp>
        <p:nvCxnSpPr>
          <p:cNvPr id="9" name="Прямая соединительная линия 8"/>
          <p:cNvCxnSpPr/>
          <p:nvPr userDrawn="1"/>
        </p:nvCxnSpPr>
        <p:spPr>
          <a:xfrm>
            <a:off x="1547664" y="260648"/>
            <a:ext cx="0" cy="576064"/>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D:\Калым\2014\Физтех Био\2\Северный\Логотип\Рус\Лого цветной для  белого фона.png"/>
          <p:cNvPicPr>
            <a:picLocks noChangeAspect="1" noChangeArrowheads="1"/>
          </p:cNvPicPr>
          <p:nvPr userDrawn="1"/>
        </p:nvPicPr>
        <p:blipFill>
          <a:blip r:embed="rId14" cstate="print"/>
          <a:srcRect/>
          <a:stretch>
            <a:fillRect/>
          </a:stretch>
        </p:blipFill>
        <p:spPr bwMode="auto">
          <a:xfrm>
            <a:off x="51777" y="181185"/>
            <a:ext cx="1512168" cy="727535"/>
          </a:xfrm>
          <a:prstGeom prst="rect">
            <a:avLst/>
          </a:prstGeom>
          <a:noFill/>
        </p:spPr>
      </p:pic>
      <p:pic>
        <p:nvPicPr>
          <p:cNvPr id="7" name="Рисунок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436520" y="256059"/>
            <a:ext cx="1618040" cy="490066"/>
          </a:xfrm>
          <a:prstGeom prst="rect">
            <a:avLst/>
          </a:prstGeom>
        </p:spPr>
      </p:pic>
    </p:spTree>
    <p:extLst>
      <p:ext uri="{BB962C8B-B14F-4D97-AF65-F5344CB8AC3E}">
        <p14:creationId xmlns:p14="http://schemas.microsoft.com/office/powerpoint/2010/main" val="104296312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spcBef>
          <a:spcPct val="0"/>
        </a:spcBef>
        <a:buNone/>
        <a:defRPr sz="28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051" name="Picture 3" descr="D:\Калым\2014\Физтех Био\1\иконки-15.jpg"/>
          <p:cNvPicPr>
            <a:picLocks noChangeAspect="1" noChangeArrowheads="1"/>
          </p:cNvPicPr>
          <p:nvPr/>
        </p:nvPicPr>
        <p:blipFill>
          <a:blip r:embed="rId13" cstate="print"/>
          <a:srcRect l="4619" t="34735" r="4539" b="18385"/>
          <a:stretch>
            <a:fillRect/>
          </a:stretch>
        </p:blipFill>
        <p:spPr bwMode="auto">
          <a:xfrm>
            <a:off x="35496" y="6220023"/>
            <a:ext cx="9108504" cy="665361"/>
          </a:xfrm>
          <a:prstGeom prst="rect">
            <a:avLst/>
          </a:prstGeom>
          <a:noFill/>
        </p:spPr>
      </p:pic>
      <p:sp>
        <p:nvSpPr>
          <p:cNvPr id="2" name="Заголовок 1"/>
          <p:cNvSpPr>
            <a:spLocks noGrp="1"/>
          </p:cNvSpPr>
          <p:nvPr>
            <p:ph type="title"/>
          </p:nvPr>
        </p:nvSpPr>
        <p:spPr>
          <a:xfrm>
            <a:off x="1691680" y="274638"/>
            <a:ext cx="5688632" cy="562074"/>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6" name="Номер слайда 5"/>
          <p:cNvSpPr>
            <a:spLocks noGrp="1"/>
          </p:cNvSpPr>
          <p:nvPr>
            <p:ph type="sldNum" sz="quarter" idx="4"/>
          </p:nvPr>
        </p:nvSpPr>
        <p:spPr>
          <a:xfrm>
            <a:off x="8378080" y="5877272"/>
            <a:ext cx="514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B592624-F14E-4B9B-B4AA-3312AEABFD10}" type="slidenum">
              <a:rPr lang="ru-RU" smtClean="0">
                <a:solidFill>
                  <a:srgbClr val="242424">
                    <a:tint val="75000"/>
                  </a:srgbClr>
                </a:solidFill>
              </a:rPr>
              <a:pPr/>
              <a:t>‹#›</a:t>
            </a:fld>
            <a:endParaRPr lang="ru-RU" dirty="0">
              <a:solidFill>
                <a:srgbClr val="242424">
                  <a:tint val="75000"/>
                </a:srgbClr>
              </a:solidFill>
            </a:endParaRPr>
          </a:p>
        </p:txBody>
      </p:sp>
      <p:cxnSp>
        <p:nvCxnSpPr>
          <p:cNvPr id="9" name="Прямая соединительная линия 8"/>
          <p:cNvCxnSpPr/>
          <p:nvPr/>
        </p:nvCxnSpPr>
        <p:spPr>
          <a:xfrm>
            <a:off x="1547664" y="260648"/>
            <a:ext cx="0" cy="576064"/>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954" y="219522"/>
            <a:ext cx="1491110" cy="590054"/>
          </a:xfrm>
          <a:prstGeom prst="rect">
            <a:avLst/>
          </a:prstGeom>
        </p:spPr>
      </p:pic>
      <p:pic>
        <p:nvPicPr>
          <p:cNvPr id="7" name="Рисунок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24327" y="268782"/>
            <a:ext cx="1380032" cy="491534"/>
          </a:xfrm>
          <a:prstGeom prst="rect">
            <a:avLst/>
          </a:prstGeom>
        </p:spPr>
      </p:pic>
    </p:spTree>
    <p:extLst>
      <p:ext uri="{BB962C8B-B14F-4D97-AF65-F5344CB8AC3E}">
        <p14:creationId xmlns:p14="http://schemas.microsoft.com/office/powerpoint/2010/main" val="6563717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spcBef>
          <a:spcPct val="0"/>
        </a:spcBef>
        <a:buNone/>
        <a:defRPr sz="28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16632"/>
            <a:ext cx="5688632" cy="360040"/>
          </a:xfrm>
        </p:spPr>
        <p:txBody>
          <a:bodyPr>
            <a:normAutofit fontScale="90000"/>
          </a:bodyPr>
          <a:lstStyle/>
          <a:p>
            <a:pPr algn="ctr"/>
            <a:r>
              <a:rPr lang="en-US" sz="2400" b="1" dirty="0" smtClean="0">
                <a:solidFill>
                  <a:srgbClr val="FF0000"/>
                </a:solidFill>
                <a:latin typeface="Times New Roman" pitchFamily="18" charset="0"/>
                <a:cs typeface="Times New Roman" pitchFamily="18" charset="0"/>
              </a:rPr>
              <a:t>Aging indicators</a:t>
            </a:r>
            <a:endParaRPr lang="ru-RU" sz="2400" b="1" dirty="0">
              <a:solidFill>
                <a:srgbClr val="FF0000"/>
              </a:solidFill>
              <a:latin typeface="Times New Roman" pitchFamily="18" charset="0"/>
              <a:cs typeface="Times New Roman" pitchFamily="18" charset="0"/>
            </a:endParaRPr>
          </a:p>
        </p:txBody>
      </p:sp>
      <p:sp>
        <p:nvSpPr>
          <p:cNvPr id="3" name="Прямоугольник 2"/>
          <p:cNvSpPr/>
          <p:nvPr/>
        </p:nvSpPr>
        <p:spPr>
          <a:xfrm>
            <a:off x="1403648" y="428178"/>
            <a:ext cx="5544616" cy="6001643"/>
          </a:xfrm>
          <a:prstGeom prst="rect">
            <a:avLst/>
          </a:prstGeom>
        </p:spPr>
        <p:txBody>
          <a:bodyPr wrap="square">
            <a:spAutoFit/>
          </a:bodyPr>
          <a:lstStyle/>
          <a:p>
            <a:r>
              <a:rPr lang="en-US" sz="2400" dirty="0">
                <a:latin typeface="Times New Roman" pitchFamily="18" charset="0"/>
                <a:cs typeface="Times New Roman" pitchFamily="18" charset="0"/>
              </a:rPr>
              <a:t>Loss of skin elasticity</a:t>
            </a:r>
          </a:p>
          <a:p>
            <a:r>
              <a:rPr lang="en-US" sz="2400" dirty="0">
                <a:latin typeface="Times New Roman" pitchFamily="18" charset="0"/>
                <a:cs typeface="Times New Roman" pitchFamily="18" charset="0"/>
              </a:rPr>
              <a:t>Graying</a:t>
            </a:r>
          </a:p>
          <a:p>
            <a:r>
              <a:rPr lang="en-US" sz="2400" dirty="0" err="1">
                <a:latin typeface="Times New Roman" pitchFamily="18" charset="0"/>
                <a:cs typeface="Times New Roman" pitchFamily="18" charset="0"/>
              </a:rPr>
              <a:t>Lentigo</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Memory impairment</a:t>
            </a:r>
          </a:p>
          <a:p>
            <a:r>
              <a:rPr lang="en-US" sz="2400" dirty="0">
                <a:latin typeface="Times New Roman" pitchFamily="18" charset="0"/>
                <a:cs typeface="Times New Roman" pitchFamily="18" charset="0"/>
              </a:rPr>
              <a:t>Increased fatigue</a:t>
            </a:r>
          </a:p>
          <a:p>
            <a:r>
              <a:rPr lang="en-US" sz="2400" dirty="0">
                <a:latin typeface="Times New Roman" pitchFamily="18" charset="0"/>
                <a:cs typeface="Times New Roman" pitchFamily="18" charset="0"/>
              </a:rPr>
              <a:t>Depression</a:t>
            </a:r>
          </a:p>
          <a:p>
            <a:r>
              <a:rPr lang="en-US" sz="2400" dirty="0">
                <a:latin typeface="Times New Roman" pitchFamily="18" charset="0"/>
                <a:cs typeface="Times New Roman" pitchFamily="18" charset="0"/>
              </a:rPr>
              <a:t>Metabolic syndrome</a:t>
            </a:r>
          </a:p>
          <a:p>
            <a:r>
              <a:rPr lang="en-US" sz="2400" dirty="0" err="1">
                <a:latin typeface="Times New Roman" pitchFamily="18" charset="0"/>
                <a:cs typeface="Times New Roman" pitchFamily="18" charset="0"/>
              </a:rPr>
              <a:t>Sarcopenia</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loss of reproductive function</a:t>
            </a:r>
          </a:p>
          <a:p>
            <a:r>
              <a:rPr lang="en-US" sz="2400" dirty="0" err="1">
                <a:latin typeface="Times New Roman" pitchFamily="18" charset="0"/>
                <a:cs typeface="Times New Roman" pitchFamily="18" charset="0"/>
              </a:rPr>
              <a:t>Immunosenescence</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weakening of the reparative capacity</a:t>
            </a:r>
          </a:p>
          <a:p>
            <a:r>
              <a:rPr lang="en-US" sz="2400" dirty="0">
                <a:latin typeface="Times New Roman" pitchFamily="18" charset="0"/>
                <a:cs typeface="Times New Roman" pitchFamily="18" charset="0"/>
              </a:rPr>
              <a:t>The systemic inflammation,</a:t>
            </a:r>
          </a:p>
          <a:p>
            <a:r>
              <a:rPr lang="en-US" sz="2400" dirty="0">
                <a:latin typeface="Times New Roman" pitchFamily="18" charset="0"/>
                <a:cs typeface="Times New Roman" pitchFamily="18" charset="0"/>
              </a:rPr>
              <a:t>Fibrosis,</a:t>
            </a:r>
          </a:p>
          <a:p>
            <a:r>
              <a:rPr lang="en-US" sz="2400" dirty="0" err="1">
                <a:latin typeface="Times New Roman" pitchFamily="18" charset="0"/>
                <a:cs typeface="Times New Roman" pitchFamily="18" charset="0"/>
              </a:rPr>
              <a:t>Lipomas</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Sclerosis,</a:t>
            </a:r>
          </a:p>
          <a:p>
            <a:r>
              <a:rPr lang="en-US" sz="2400" dirty="0">
                <a:latin typeface="Times New Roman" pitchFamily="18" charset="0"/>
                <a:cs typeface="Times New Roman" pitchFamily="18" charset="0"/>
              </a:rPr>
              <a:t>Amyloidosis</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608" y="836712"/>
            <a:ext cx="352839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82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rgbClr val="C00000"/>
                </a:solidFill>
                <a:latin typeface="Times New Roman" pitchFamily="18" charset="0"/>
                <a:cs typeface="Times New Roman" pitchFamily="18" charset="0"/>
              </a:rPr>
              <a:t>Genetic predisposition </a:t>
            </a:r>
            <a:r>
              <a:rPr lang="en-US" b="1" dirty="0" err="1" smtClean="0">
                <a:solidFill>
                  <a:srgbClr val="C00000"/>
                </a:solidFill>
                <a:latin typeface="Times New Roman" pitchFamily="18" charset="0"/>
                <a:cs typeface="Times New Roman" pitchFamily="18" charset="0"/>
              </a:rPr>
              <a:t>vs</a:t>
            </a:r>
            <a:r>
              <a:rPr lang="en-US" b="1" dirty="0" smtClean="0">
                <a:solidFill>
                  <a:srgbClr val="C00000"/>
                </a:solidFill>
                <a:latin typeface="Times New Roman" pitchFamily="18" charset="0"/>
                <a:cs typeface="Times New Roman" pitchFamily="18" charset="0"/>
              </a:rPr>
              <a:t> Modifiers</a:t>
            </a:r>
            <a:br>
              <a:rPr lang="en-US" b="1" dirty="0" smtClean="0">
                <a:solidFill>
                  <a:srgbClr val="C00000"/>
                </a:solidFill>
                <a:latin typeface="Times New Roman" pitchFamily="18" charset="0"/>
                <a:cs typeface="Times New Roman" pitchFamily="18" charset="0"/>
              </a:rPr>
            </a:br>
            <a:r>
              <a:rPr lang="en-US" sz="1600" b="1" dirty="0" smtClean="0">
                <a:solidFill>
                  <a:srgbClr val="C00000"/>
                </a:solidFill>
                <a:latin typeface="Times New Roman" pitchFamily="18" charset="0"/>
                <a:cs typeface="Times New Roman" pitchFamily="18" charset="0"/>
              </a:rPr>
              <a:t>(</a:t>
            </a:r>
            <a:r>
              <a:rPr lang="en-US" sz="1600" b="1" dirty="0" err="1" smtClean="0">
                <a:solidFill>
                  <a:srgbClr val="C00000"/>
                </a:solidFill>
                <a:latin typeface="Times New Roman" pitchFamily="18" charset="0"/>
                <a:cs typeface="Times New Roman" pitchFamily="18" charset="0"/>
              </a:rPr>
              <a:t>Coriell</a:t>
            </a:r>
            <a:r>
              <a:rPr lang="en-US" sz="1600" b="1" dirty="0" smtClean="0">
                <a:solidFill>
                  <a:srgbClr val="C00000"/>
                </a:solidFill>
                <a:latin typeface="Times New Roman" pitchFamily="18" charset="0"/>
                <a:cs typeface="Times New Roman" pitchFamily="18" charset="0"/>
              </a:rPr>
              <a:t> personalized Medicine Collaborative)</a:t>
            </a:r>
            <a:endParaRPr lang="ru-RU" sz="1600" b="1" dirty="0">
              <a:solidFill>
                <a:srgbClr val="C00000"/>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14400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73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833" y="1916832"/>
            <a:ext cx="8640960" cy="2308324"/>
          </a:xfrm>
          <a:prstGeom prst="rect">
            <a:avLst/>
          </a:prstGeom>
        </p:spPr>
        <p:txBody>
          <a:bodyPr wrap="square">
            <a:spAutoFit/>
          </a:bodyPr>
          <a:lstStyle/>
          <a:p>
            <a:r>
              <a:rPr lang="en-US" sz="2400" b="1" dirty="0">
                <a:latin typeface="Times New Roman" pitchFamily="18" charset="0"/>
                <a:cs typeface="Times New Roman" pitchFamily="18" charset="0"/>
              </a:rPr>
              <a:t>Concept of gene therapy</a:t>
            </a:r>
          </a:p>
          <a:p>
            <a:r>
              <a:rPr lang="en-US" sz="2400" dirty="0">
                <a:latin typeface="Times New Roman" pitchFamily="18" charset="0"/>
                <a:cs typeface="Times New Roman" pitchFamily="18" charset="0"/>
              </a:rPr>
              <a:t>Originally, the term gene therapy referred to proposed treatments of genetic disorders by replacing a </a:t>
            </a:r>
            <a:r>
              <a:rPr lang="en-US" sz="2400" dirty="0" smtClean="0">
                <a:latin typeface="Times New Roman" pitchFamily="18" charset="0"/>
                <a:cs typeface="Times New Roman" pitchFamily="18" charset="0"/>
              </a:rPr>
              <a:t>defective gene </a:t>
            </a:r>
            <a:r>
              <a:rPr lang="en-US" sz="2400" dirty="0">
                <a:latin typeface="Times New Roman" pitchFamily="18" charset="0"/>
                <a:cs typeface="Times New Roman" pitchFamily="18" charset="0"/>
              </a:rPr>
              <a:t>with its normal counterpart. Currently, it includes all treatments in which there is an introduction of </a:t>
            </a:r>
            <a:r>
              <a:rPr lang="en-US" sz="2400" dirty="0" smtClean="0">
                <a:latin typeface="Times New Roman" pitchFamily="18" charset="0"/>
                <a:cs typeface="Times New Roman" pitchFamily="18" charset="0"/>
              </a:rPr>
              <a:t>genetic material </a:t>
            </a:r>
            <a:r>
              <a:rPr lang="en-US" sz="2400" dirty="0">
                <a:latin typeface="Times New Roman" pitchFamily="18" charset="0"/>
                <a:cs typeface="Times New Roman" pitchFamily="18" charset="0"/>
              </a:rPr>
              <a:t>into body cells to treat a variety of diseases</a:t>
            </a:r>
            <a:r>
              <a:rPr lang="en-US" sz="2000" dirty="0">
                <a:latin typeface="Times New Roman" pitchFamily="18" charset="0"/>
                <a:cs typeface="Times New Roman" pitchFamily="18" charset="0"/>
              </a:rPr>
              <a:t>. </a:t>
            </a:r>
          </a:p>
        </p:txBody>
      </p:sp>
      <p:sp>
        <p:nvSpPr>
          <p:cNvPr id="3" name="Прямоугольник 2"/>
          <p:cNvSpPr/>
          <p:nvPr/>
        </p:nvSpPr>
        <p:spPr>
          <a:xfrm>
            <a:off x="3635896" y="188640"/>
            <a:ext cx="2633285" cy="830997"/>
          </a:xfrm>
          <a:prstGeom prst="rect">
            <a:avLst/>
          </a:prstGeom>
        </p:spPr>
        <p:txBody>
          <a:bodyPr wrap="none">
            <a:spAutoFit/>
          </a:bodyPr>
          <a:lstStyle/>
          <a:p>
            <a:pPr algn="ctr"/>
            <a:r>
              <a:rPr lang="en-US" sz="2400" b="1" dirty="0">
                <a:solidFill>
                  <a:srgbClr val="FF0000"/>
                </a:solidFill>
                <a:latin typeface="Times New Roman" pitchFamily="18" charset="0"/>
                <a:cs typeface="Times New Roman" pitchFamily="18" charset="0"/>
              </a:rPr>
              <a:t>GENE </a:t>
            </a:r>
            <a:r>
              <a:rPr lang="en-US" sz="2400" b="1" dirty="0" smtClean="0">
                <a:solidFill>
                  <a:srgbClr val="FF0000"/>
                </a:solidFill>
                <a:latin typeface="Times New Roman" pitchFamily="18" charset="0"/>
                <a:cs typeface="Times New Roman" pitchFamily="18" charset="0"/>
              </a:rPr>
              <a:t>THERAPY</a:t>
            </a:r>
          </a:p>
          <a:p>
            <a:pPr algn="ctr"/>
            <a:r>
              <a:rPr lang="en-US" sz="2400" b="1" dirty="0" smtClean="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sp>
        <p:nvSpPr>
          <p:cNvPr id="4" name="Прямоугольник 3"/>
          <p:cNvSpPr/>
          <p:nvPr/>
        </p:nvSpPr>
        <p:spPr>
          <a:xfrm>
            <a:off x="212833" y="4121031"/>
            <a:ext cx="8800413" cy="830997"/>
          </a:xfrm>
          <a:prstGeom prst="rect">
            <a:avLst/>
          </a:prstGeom>
        </p:spPr>
        <p:txBody>
          <a:bodyPr wrap="square">
            <a:spAutoFit/>
          </a:bodyPr>
          <a:lstStyle/>
          <a:p>
            <a:r>
              <a:rPr lang="en-US" sz="2400" b="1" dirty="0">
                <a:latin typeface="Times New Roman" pitchFamily="18" charset="0"/>
                <a:cs typeface="Times New Roman" pitchFamily="18" charset="0"/>
              </a:rPr>
              <a:t>Somatic gene therapy- </a:t>
            </a:r>
            <a:r>
              <a:rPr lang="en-US" sz="2400" dirty="0">
                <a:latin typeface="Times New Roman" pitchFamily="18" charset="0"/>
                <a:cs typeface="Times New Roman" pitchFamily="18" charset="0"/>
              </a:rPr>
              <a:t>It involves the insertion of a functional and expressible gene into a </a:t>
            </a:r>
            <a:r>
              <a:rPr lang="en-US" sz="2400" dirty="0" smtClean="0">
                <a:latin typeface="Times New Roman" pitchFamily="18" charset="0"/>
                <a:cs typeface="Times New Roman" pitchFamily="18" charset="0"/>
              </a:rPr>
              <a:t>target somatic </a:t>
            </a:r>
            <a:r>
              <a:rPr lang="en-US" sz="2400" dirty="0">
                <a:latin typeface="Times New Roman" pitchFamily="18" charset="0"/>
                <a:cs typeface="Times New Roman" pitchFamily="18" charset="0"/>
              </a:rPr>
              <a:t>cell to correct a genetic disease.</a:t>
            </a:r>
            <a:endParaRPr lang="ru-RU" sz="2400" dirty="0">
              <a:latin typeface="Times New Roman" pitchFamily="18" charset="0"/>
              <a:cs typeface="Times New Roman" pitchFamily="18" charset="0"/>
            </a:endParaRPr>
          </a:p>
        </p:txBody>
      </p:sp>
      <p:sp>
        <p:nvSpPr>
          <p:cNvPr id="5" name="Прямоугольник 4"/>
          <p:cNvSpPr/>
          <p:nvPr/>
        </p:nvSpPr>
        <p:spPr>
          <a:xfrm>
            <a:off x="236082" y="4941168"/>
            <a:ext cx="8640960" cy="1200329"/>
          </a:xfrm>
          <a:prstGeom prst="rect">
            <a:avLst/>
          </a:prstGeom>
        </p:spPr>
        <p:txBody>
          <a:bodyPr wrap="square">
            <a:spAutoFit/>
          </a:bodyPr>
          <a:lstStyle/>
          <a:p>
            <a:r>
              <a:rPr lang="en-US" sz="2400" b="1" dirty="0" err="1">
                <a:latin typeface="Times New Roman" pitchFamily="18" charset="0"/>
                <a:cs typeface="Times New Roman" pitchFamily="18" charset="0"/>
              </a:rPr>
              <a:t>Germline</a:t>
            </a:r>
            <a:r>
              <a:rPr lang="en-US" sz="2400" b="1" dirty="0">
                <a:latin typeface="Times New Roman" pitchFamily="18" charset="0"/>
                <a:cs typeface="Times New Roman" pitchFamily="18" charset="0"/>
              </a:rPr>
              <a:t> gene therapy- </a:t>
            </a:r>
            <a:r>
              <a:rPr lang="en-US" sz="2400" dirty="0">
                <a:latin typeface="Times New Roman" pitchFamily="18" charset="0"/>
                <a:cs typeface="Times New Roman" pitchFamily="18" charset="0"/>
              </a:rPr>
              <a:t>In this approach, functional genes are introduced into germ cells (sperm </a:t>
            </a:r>
            <a:r>
              <a:rPr lang="en-US" sz="2400" dirty="0" smtClean="0">
                <a:latin typeface="Times New Roman" pitchFamily="18" charset="0"/>
                <a:cs typeface="Times New Roman" pitchFamily="18" charset="0"/>
              </a:rPr>
              <a:t>or egg</a:t>
            </a:r>
            <a:r>
              <a:rPr lang="en-US" sz="2400" dirty="0">
                <a:latin typeface="Times New Roman" pitchFamily="18" charset="0"/>
                <a:cs typeface="Times New Roman" pitchFamily="18" charset="0"/>
              </a:rPr>
              <a:t>). Therefore the changes due to therapy would be </a:t>
            </a:r>
            <a:r>
              <a:rPr lang="en-US" sz="2400" dirty="0" smtClean="0">
                <a:latin typeface="Times New Roman" pitchFamily="18" charset="0"/>
                <a:cs typeface="Times New Roman" pitchFamily="18" charset="0"/>
              </a:rPr>
              <a:t>heritable.</a:t>
            </a:r>
            <a:endParaRPr lang="ru-RU" sz="2400"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567407"/>
            <a:ext cx="643731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07504" y="1124744"/>
            <a:ext cx="8905742" cy="830997"/>
          </a:xfrm>
          <a:prstGeom prst="rect">
            <a:avLst/>
          </a:prstGeom>
        </p:spPr>
        <p:txBody>
          <a:bodyPr wrap="square">
            <a:spAutoFit/>
          </a:bodyPr>
          <a:lstStyle/>
          <a:p>
            <a:pPr algn="ctr"/>
            <a:r>
              <a:rPr lang="en-US" sz="2400" b="1" dirty="0">
                <a:latin typeface="Times New Roman" pitchFamily="18" charset="0"/>
                <a:cs typeface="Times New Roman" pitchFamily="18" charset="0"/>
              </a:rPr>
              <a:t>James Watson was quoted as saying “we used to think that our fate was in our stars, but now we know, our fate is in our genes.”</a:t>
            </a:r>
          </a:p>
        </p:txBody>
      </p:sp>
    </p:spTree>
    <p:extLst>
      <p:ext uri="{BB962C8B-B14F-4D97-AF65-F5344CB8AC3E}">
        <p14:creationId xmlns:p14="http://schemas.microsoft.com/office/powerpoint/2010/main" val="223922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65772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054226"/>
            <a:ext cx="6228184" cy="481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860032" y="173831"/>
            <a:ext cx="2633285" cy="1569660"/>
          </a:xfrm>
          <a:prstGeom prst="rect">
            <a:avLst/>
          </a:prstGeom>
        </p:spPr>
        <p:txBody>
          <a:bodyPr wrap="none">
            <a:spAutoFit/>
          </a:bodyPr>
          <a:lstStyle/>
          <a:p>
            <a:pPr algn="ctr"/>
            <a:r>
              <a:rPr lang="en-US" sz="2400" b="1" dirty="0">
                <a:solidFill>
                  <a:srgbClr val="FF0000"/>
                </a:solidFill>
                <a:latin typeface="Times New Roman" pitchFamily="18" charset="0"/>
                <a:cs typeface="Times New Roman" pitchFamily="18" charset="0"/>
              </a:rPr>
              <a:t>GENE </a:t>
            </a:r>
            <a:r>
              <a:rPr lang="en-US" sz="2400" b="1" dirty="0" smtClean="0">
                <a:solidFill>
                  <a:srgbClr val="FF0000"/>
                </a:solidFill>
                <a:latin typeface="Times New Roman" pitchFamily="18" charset="0"/>
                <a:cs typeface="Times New Roman" pitchFamily="18" charset="0"/>
              </a:rPr>
              <a:t>THERAPY</a:t>
            </a:r>
          </a:p>
          <a:p>
            <a:pPr algn="ctr"/>
            <a:r>
              <a:rPr lang="en-US" sz="2400" b="1" dirty="0" smtClean="0">
                <a:solidFill>
                  <a:srgbClr val="FF0000"/>
                </a:solidFill>
                <a:latin typeface="Times New Roman" pitchFamily="18" charset="0"/>
                <a:cs typeface="Times New Roman" pitchFamily="18" charset="0"/>
              </a:rPr>
              <a:t>Clinical trials</a:t>
            </a:r>
          </a:p>
          <a:p>
            <a:pPr algn="ctr"/>
            <a:r>
              <a:rPr lang="en-US" sz="2400" b="1" dirty="0">
                <a:solidFill>
                  <a:srgbClr val="FF0000"/>
                </a:solidFill>
                <a:latin typeface="Times New Roman" pitchFamily="18" charset="0"/>
                <a:cs typeface="Times New Roman" pitchFamily="18" charset="0"/>
              </a:rPr>
              <a:t>&amp;</a:t>
            </a:r>
            <a:r>
              <a:rPr lang="en-US" sz="2400" b="1" dirty="0" smtClean="0">
                <a:solidFill>
                  <a:srgbClr val="FF0000"/>
                </a:solidFill>
                <a:latin typeface="Times New Roman" pitchFamily="18" charset="0"/>
                <a:cs typeface="Times New Roman" pitchFamily="18" charset="0"/>
              </a:rPr>
              <a:t> </a:t>
            </a:r>
          </a:p>
          <a:p>
            <a:pPr algn="ctr"/>
            <a:r>
              <a:rPr lang="en-US" sz="2400" b="1" dirty="0" smtClean="0">
                <a:solidFill>
                  <a:srgbClr val="FF0000"/>
                </a:solidFill>
                <a:latin typeface="Times New Roman" pitchFamily="18" charset="0"/>
                <a:cs typeface="Times New Roman" pitchFamily="18" charset="0"/>
              </a:rPr>
              <a:t>basic approaches </a:t>
            </a:r>
            <a:endParaRPr lang="ru-RU"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1791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60648"/>
            <a:ext cx="6696744" cy="461665"/>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GENE THERAPY</a:t>
            </a:r>
          </a:p>
        </p:txBody>
      </p:sp>
      <p:sp>
        <p:nvSpPr>
          <p:cNvPr id="7" name="Прямоугольник 6"/>
          <p:cNvSpPr/>
          <p:nvPr/>
        </p:nvSpPr>
        <p:spPr>
          <a:xfrm>
            <a:off x="179512" y="908720"/>
            <a:ext cx="8208912" cy="4093428"/>
          </a:xfrm>
          <a:prstGeom prst="rect">
            <a:avLst/>
          </a:prstGeom>
        </p:spPr>
        <p:txBody>
          <a:bodyPr wrap="square">
            <a:spAutoFit/>
          </a:bodyPr>
          <a:lstStyle/>
          <a:p>
            <a:r>
              <a:rPr lang="en-US" sz="2000" b="1" dirty="0" smtClean="0">
                <a:latin typeface="Times New Roman" pitchFamily="18" charset="0"/>
                <a:cs typeface="Times New Roman" pitchFamily="18" charset="0"/>
              </a:rPr>
              <a:t>HUMAN GENE THERAPY TRIALS</a:t>
            </a:r>
          </a:p>
          <a:p>
            <a:r>
              <a:rPr lang="en-US" sz="2000" dirty="0" smtClean="0">
                <a:latin typeface="Times New Roman" pitchFamily="18" charset="0"/>
                <a:cs typeface="Times New Roman" pitchFamily="18" charset="0"/>
              </a:rPr>
              <a:t>Severe </a:t>
            </a:r>
            <a:r>
              <a:rPr lang="en-US" sz="2000" dirty="0">
                <a:latin typeface="Times New Roman" pitchFamily="18" charset="0"/>
                <a:cs typeface="Times New Roman" pitchFamily="18" charset="0"/>
              </a:rPr>
              <a:t>combined immunodeficiency (SCID)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Cystic fibrosis</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Familial hypercholesterolemia</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Emphysema</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Thalassemia</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Sickle-cell </a:t>
            </a:r>
            <a:r>
              <a:rPr lang="en-US" sz="2000" dirty="0">
                <a:latin typeface="Times New Roman" pitchFamily="18" charset="0"/>
                <a:cs typeface="Times New Roman" pitchFamily="18" charset="0"/>
              </a:rPr>
              <a:t>anemia </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Gaucher’s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disease </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Fanconi</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anemia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Melanoma</a:t>
            </a:r>
            <a:endParaRPr lang="en-US" sz="2000"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Glioblastoma</a:t>
            </a:r>
            <a:endParaRPr lang="en-US" sz="2000"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Duchenne</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muscular dystrophy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Diabetes </a:t>
            </a:r>
            <a:r>
              <a:rPr lang="en-US" sz="2000" dirty="0">
                <a:latin typeface="Times New Roman" pitchFamily="18" charset="0"/>
                <a:cs typeface="Times New Roman" pitchFamily="18" charset="0"/>
              </a:rPr>
              <a:t>mellitus </a:t>
            </a:r>
            <a:endParaRPr lang="ru-RU" sz="2000" dirty="0">
              <a:latin typeface="Times New Roman" pitchFamily="18" charset="0"/>
              <a:cs typeface="Times New Roman" pitchFamily="18" charset="0"/>
            </a:endParaRPr>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844" y="908720"/>
            <a:ext cx="4171156" cy="5219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86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solidFill>
                  <a:srgbClr val="FF0000"/>
                </a:solidFill>
                <a:latin typeface="Times New Roman" pitchFamily="18" charset="0"/>
                <a:cs typeface="Times New Roman" pitchFamily="18" charset="0"/>
              </a:rPr>
              <a:t>STEM CELLS TECHNOLOGIES</a:t>
            </a:r>
            <a:endParaRPr lang="ru-RU" b="1" dirty="0">
              <a:solidFill>
                <a:srgbClr val="FF0000"/>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938213"/>
            <a:ext cx="8858250"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740793" y="5924550"/>
            <a:ext cx="2473754" cy="276999"/>
          </a:xfrm>
          <a:prstGeom prst="rect">
            <a:avLst/>
          </a:prstGeom>
        </p:spPr>
        <p:txBody>
          <a:bodyPr wrap="none">
            <a:spAutoFit/>
          </a:bodyPr>
          <a:lstStyle/>
          <a:p>
            <a:r>
              <a:rPr lang="en-US" sz="1200" dirty="0">
                <a:latin typeface="Times New Roman" pitchFamily="18" charset="0"/>
                <a:cs typeface="Times New Roman" pitchFamily="18" charset="0"/>
              </a:rPr>
              <a:t>Molecular medicine reports </a:t>
            </a:r>
            <a:r>
              <a:rPr lang="en-US" sz="1200" dirty="0" err="1">
                <a:latin typeface="Times New Roman" pitchFamily="18" charset="0"/>
                <a:cs typeface="Times New Roman" pitchFamily="18" charset="0"/>
              </a:rPr>
              <a:t>feb</a:t>
            </a:r>
            <a:r>
              <a:rPr lang="en-US" sz="1200" dirty="0">
                <a:latin typeface="Times New Roman" pitchFamily="18" charset="0"/>
                <a:cs typeface="Times New Roman" pitchFamily="18" charset="0"/>
              </a:rPr>
              <a:t> 2016</a:t>
            </a:r>
          </a:p>
        </p:txBody>
      </p:sp>
    </p:spTree>
    <p:extLst>
      <p:ext uri="{BB962C8B-B14F-4D97-AF65-F5344CB8AC3E}">
        <p14:creationId xmlns:p14="http://schemas.microsoft.com/office/powerpoint/2010/main" val="1601201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712218"/>
            <a:ext cx="4381078" cy="438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idx="4294967295"/>
          </p:nvPr>
        </p:nvSpPr>
        <p:spPr>
          <a:xfrm>
            <a:off x="1619672" y="260648"/>
            <a:ext cx="5616575" cy="561975"/>
          </a:xfrm>
        </p:spPr>
        <p:txBody>
          <a:bodyPr>
            <a:normAutofit/>
          </a:bodyPr>
          <a:lstStyle/>
          <a:p>
            <a:pPr algn="ctr"/>
            <a:r>
              <a:rPr lang="en-US" sz="2400" b="1" dirty="0" smtClean="0">
                <a:solidFill>
                  <a:srgbClr val="FF0000"/>
                </a:solidFill>
                <a:latin typeface="Times New Roman" pitchFamily="18" charset="0"/>
                <a:cs typeface="Times New Roman" pitchFamily="18" charset="0"/>
              </a:rPr>
              <a:t>SVF IS A DRUG</a:t>
            </a:r>
            <a:endParaRPr lang="ru-RU" sz="2400" b="1" dirty="0">
              <a:solidFill>
                <a:srgbClr val="FF0000"/>
              </a:solidFill>
              <a:latin typeface="Times New Roman" pitchFamily="18" charset="0"/>
              <a:cs typeface="Times New Roman" pitchFamily="18" charset="0"/>
            </a:endParaRPr>
          </a:p>
        </p:txBody>
      </p:sp>
      <p:sp>
        <p:nvSpPr>
          <p:cNvPr id="3" name="Объект 2"/>
          <p:cNvSpPr>
            <a:spLocks noGrp="1"/>
          </p:cNvSpPr>
          <p:nvPr>
            <p:ph idx="4294967295"/>
          </p:nvPr>
        </p:nvSpPr>
        <p:spPr>
          <a:xfrm>
            <a:off x="0" y="908050"/>
            <a:ext cx="8229600" cy="4525963"/>
          </a:xfrm>
          <a:prstGeom prst="rect">
            <a:avLst/>
          </a:prstGeom>
        </p:spPr>
        <p:txBody>
          <a:bodyPr/>
          <a:lstStyle/>
          <a:p>
            <a:pPr marL="0" indent="0">
              <a:buNone/>
            </a:pPr>
            <a:r>
              <a:rPr lang="en-US" sz="2400" dirty="0" smtClean="0">
                <a:latin typeface="Times New Roman" pitchFamily="18" charset="0"/>
                <a:cs typeface="Times New Roman" pitchFamily="18" charset="0"/>
              </a:rPr>
              <a:t>New </a:t>
            </a:r>
            <a:r>
              <a:rPr lang="en-US" sz="2400" dirty="0">
                <a:latin typeface="Times New Roman" pitchFamily="18" charset="0"/>
                <a:cs typeface="Times New Roman" pitchFamily="18" charset="0"/>
              </a:rPr>
              <a:t>draft FDA </a:t>
            </a:r>
            <a:r>
              <a:rPr lang="en-US" sz="2400" dirty="0" smtClean="0">
                <a:latin typeface="Times New Roman" pitchFamily="18" charset="0"/>
                <a:cs typeface="Times New Roman" pitchFamily="18" charset="0"/>
              </a:rPr>
              <a:t>guidance </a:t>
            </a:r>
            <a:r>
              <a:rPr lang="en-US" sz="2400" dirty="0">
                <a:latin typeface="Times New Roman" pitchFamily="18" charset="0"/>
                <a:cs typeface="Times New Roman" pitchFamily="18" charset="0"/>
              </a:rPr>
              <a:t>explicitly single out SVF for attention </a:t>
            </a:r>
            <a:r>
              <a:rPr lang="en-US" sz="2400" dirty="0" smtClean="0">
                <a:latin typeface="Times New Roman" pitchFamily="18" charset="0"/>
                <a:cs typeface="Times New Roman" pitchFamily="18" charset="0"/>
              </a:rPr>
              <a:t>and </a:t>
            </a:r>
            <a:r>
              <a:rPr lang="en-US" sz="2400" dirty="0">
                <a:latin typeface="Times New Roman" pitchFamily="18" charset="0"/>
                <a:cs typeface="Times New Roman" pitchFamily="18" charset="0"/>
              </a:rPr>
              <a:t>define it as a biological drug</a:t>
            </a:r>
            <a:r>
              <a:rPr lang="en-US" sz="24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(Paul </a:t>
            </a:r>
            <a:r>
              <a:rPr lang="en-US" sz="1200" dirty="0" err="1" smtClean="0">
                <a:latin typeface="Times New Roman" pitchFamily="18" charset="0"/>
                <a:cs typeface="Times New Roman" pitchFamily="18" charset="0"/>
              </a:rPr>
              <a:t>Knoepfler</a:t>
            </a:r>
            <a:r>
              <a:rPr lang="en-US" sz="1200" dirty="0" smtClean="0">
                <a:latin typeface="Times New Roman" pitchFamily="18" charset="0"/>
                <a:cs typeface="Times New Roman" pitchFamily="18" charset="0"/>
              </a:rPr>
              <a:t>)</a:t>
            </a:r>
          </a:p>
          <a:p>
            <a:pPr marL="0" indent="0">
              <a:buNone/>
            </a:pPr>
            <a:r>
              <a:rPr lang="en-US" sz="2400" dirty="0" smtClean="0">
                <a:latin typeface="Times New Roman" pitchFamily="18" charset="0"/>
                <a:cs typeface="Times New Roman" pitchFamily="18" charset="0"/>
              </a:rPr>
              <a:t>Internet findings</a:t>
            </a:r>
            <a:r>
              <a:rPr lang="ru-RU" sz="2400" dirty="0" smtClean="0">
                <a:latin typeface="Times New Roman" pitchFamily="18" charset="0"/>
                <a:cs typeface="Times New Roman" pitchFamily="18" charset="0"/>
              </a:rPr>
              <a:t>:</a:t>
            </a:r>
          </a:p>
          <a:p>
            <a:pPr marL="0" indent="0">
              <a:buNone/>
            </a:pPr>
            <a:r>
              <a:rPr lang="en-US" sz="2400" dirty="0" smtClean="0">
                <a:latin typeface="Times New Roman" pitchFamily="18" charset="0"/>
                <a:cs typeface="Times New Roman" pitchFamily="18" charset="0"/>
              </a:rPr>
              <a:t>1/</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JOINTS TREATMENT</a:t>
            </a:r>
            <a:endParaRPr lang="ru-RU" sz="2400" dirty="0" smtClean="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2/ </a:t>
            </a:r>
            <a:r>
              <a:rPr lang="en-US" sz="2400" dirty="0" smtClean="0">
                <a:latin typeface="Times New Roman" pitchFamily="18" charset="0"/>
                <a:cs typeface="Times New Roman" pitchFamily="18" charset="0"/>
              </a:rPr>
              <a:t>SKIN RECOVERY</a:t>
            </a:r>
            <a:endParaRPr lang="ru-RU" sz="2400" dirty="0" smtClean="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3/ </a:t>
            </a:r>
            <a:r>
              <a:rPr lang="en-US" sz="2400" dirty="0" smtClean="0">
                <a:latin typeface="Times New Roman" pitchFamily="18" charset="0"/>
                <a:cs typeface="Times New Roman" pitchFamily="18" charset="0"/>
              </a:rPr>
              <a:t>AUTOIMMUNE DISEASES </a:t>
            </a:r>
          </a:p>
          <a:p>
            <a:pPr marL="0" indent="0">
              <a:buNone/>
            </a:pPr>
            <a:r>
              <a:rPr lang="en-US" sz="2400" dirty="0" smtClean="0">
                <a:latin typeface="Times New Roman" pitchFamily="18" charset="0"/>
                <a:cs typeface="Times New Roman" pitchFamily="18" charset="0"/>
              </a:rPr>
              <a:t>TREATMENT</a:t>
            </a:r>
            <a:endParaRPr lang="ru-RU" sz="2400" dirty="0" smtClean="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4/ </a:t>
            </a:r>
            <a:r>
              <a:rPr lang="en-US" sz="2400" dirty="0" smtClean="0">
                <a:latin typeface="Times New Roman" pitchFamily="18" charset="0"/>
                <a:cs typeface="Times New Roman" pitchFamily="18" charset="0"/>
              </a:rPr>
              <a:t>CARDIOTHERAPY</a:t>
            </a:r>
            <a:endParaRPr lang="ru-RU" sz="2400" dirty="0" smtClean="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5/ </a:t>
            </a:r>
            <a:r>
              <a:rPr lang="en-US" sz="2400" dirty="0" smtClean="0">
                <a:latin typeface="Times New Roman" pitchFamily="18" charset="0"/>
                <a:cs typeface="Times New Roman" pitchFamily="18" charset="0"/>
              </a:rPr>
              <a:t>HEPATOTHERAPY</a:t>
            </a:r>
            <a:endParaRPr lang="ru-RU" sz="2400" dirty="0" smtClean="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6/ </a:t>
            </a:r>
            <a:r>
              <a:rPr lang="en-US" sz="2400" dirty="0" smtClean="0">
                <a:latin typeface="Times New Roman" pitchFamily="18" charset="0"/>
                <a:cs typeface="Times New Roman" pitchFamily="18" charset="0"/>
              </a:rPr>
              <a:t>ED</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902131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314057"/>
            <a:ext cx="4464495"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ASC</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504" y="764704"/>
            <a:ext cx="8784976" cy="5472608"/>
          </a:xfrm>
        </p:spPr>
        <p:txBody>
          <a:bodyPr/>
          <a:lstStyle/>
          <a:p>
            <a:r>
              <a:rPr lang="ru-RU" sz="1800" dirty="0" smtClean="0">
                <a:latin typeface="Times New Roman" pitchFamily="18" charset="0"/>
                <a:cs typeface="Times New Roman" pitchFamily="18" charset="0"/>
              </a:rPr>
              <a:t>НАЛИЧИЕ</a:t>
            </a:r>
            <a:endParaRPr lang="ru-RU" sz="1800" dirty="0">
              <a:latin typeface="Times New Roman" pitchFamily="18" charset="0"/>
              <a:cs typeface="Times New Roman" pitchFamily="18" charset="0"/>
            </a:endParaRPr>
          </a:p>
          <a:p>
            <a:r>
              <a:rPr lang="ru-RU" sz="1800" dirty="0" smtClean="0">
                <a:latin typeface="Times New Roman" pitchFamily="18" charset="0"/>
                <a:cs typeface="Times New Roman" pitchFamily="18" charset="0"/>
              </a:rPr>
              <a:t>CD9</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CD10</a:t>
            </a:r>
            <a:endParaRPr lang="ru-RU" sz="1800" dirty="0">
              <a:latin typeface="Times New Roman" pitchFamily="18" charset="0"/>
              <a:cs typeface="Times New Roman" pitchFamily="18" charset="0"/>
            </a:endParaRPr>
          </a:p>
          <a:p>
            <a:r>
              <a:rPr lang="ru-RU" sz="1800" dirty="0" smtClean="0">
                <a:latin typeface="Times New Roman" pitchFamily="18" charset="0"/>
                <a:cs typeface="Times New Roman" pitchFamily="18" charset="0"/>
              </a:rPr>
              <a:t>CD13</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CD29</a:t>
            </a:r>
            <a:endParaRPr lang="ru-RU" sz="1800" dirty="0">
              <a:latin typeface="Times New Roman" pitchFamily="18" charset="0"/>
              <a:cs typeface="Times New Roman" pitchFamily="18" charset="0"/>
            </a:endParaRPr>
          </a:p>
          <a:p>
            <a:r>
              <a:rPr lang="ru-RU" sz="1800" dirty="0" smtClean="0">
                <a:latin typeface="Times New Roman" pitchFamily="18" charset="0"/>
                <a:cs typeface="Times New Roman" pitchFamily="18" charset="0"/>
              </a:rPr>
              <a:t>CD44</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CD49(d</a:t>
            </a:r>
            <a:r>
              <a:rPr lang="ru-RU" sz="1800" dirty="0">
                <a:latin typeface="Times New Roman" pitchFamily="18" charset="0"/>
                <a:cs typeface="Times New Roman" pitchFamily="18" charset="0"/>
              </a:rPr>
              <a:t>)</a:t>
            </a:r>
          </a:p>
          <a:p>
            <a:r>
              <a:rPr lang="ru-RU" sz="1800" dirty="0" smtClean="0">
                <a:latin typeface="Times New Roman" pitchFamily="18" charset="0"/>
                <a:cs typeface="Times New Roman" pitchFamily="18" charset="0"/>
              </a:rPr>
              <a:t>CD49(e)</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CD54</a:t>
            </a:r>
            <a:endParaRPr lang="ru-RU" sz="1800" dirty="0">
              <a:latin typeface="Times New Roman" pitchFamily="18" charset="0"/>
              <a:cs typeface="Times New Roman" pitchFamily="18" charset="0"/>
            </a:endParaRPr>
          </a:p>
          <a:p>
            <a:r>
              <a:rPr lang="ru-RU" sz="1800" dirty="0" smtClean="0">
                <a:latin typeface="Times New Roman" pitchFamily="18" charset="0"/>
                <a:cs typeface="Times New Roman" pitchFamily="18" charset="0"/>
              </a:rPr>
              <a:t>CD55</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CD59</a:t>
            </a:r>
            <a:endParaRPr lang="ru-RU" sz="1800" dirty="0">
              <a:latin typeface="Times New Roman" pitchFamily="18" charset="0"/>
              <a:cs typeface="Times New Roman" pitchFamily="18" charset="0"/>
            </a:endParaRPr>
          </a:p>
          <a:p>
            <a:r>
              <a:rPr lang="ru-RU" sz="1800" dirty="0" smtClean="0">
                <a:latin typeface="Times New Roman" pitchFamily="18" charset="0"/>
                <a:cs typeface="Times New Roman" pitchFamily="18" charset="0"/>
              </a:rPr>
              <a:t>CD73</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CD90</a:t>
            </a:r>
            <a:endParaRPr lang="ru-RU" sz="1800" dirty="0">
              <a:latin typeface="Times New Roman" pitchFamily="18" charset="0"/>
              <a:cs typeface="Times New Roman" pitchFamily="18" charset="0"/>
            </a:endParaRPr>
          </a:p>
          <a:p>
            <a:r>
              <a:rPr lang="ru-RU" sz="1800" dirty="0" smtClean="0">
                <a:latin typeface="Times New Roman" pitchFamily="18" charset="0"/>
                <a:cs typeface="Times New Roman" pitchFamily="18" charset="0"/>
              </a:rPr>
              <a:t>CD105</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CD106</a:t>
            </a:r>
            <a:endParaRPr lang="ru-RU" sz="1800" dirty="0">
              <a:latin typeface="Times New Roman" pitchFamily="18" charset="0"/>
              <a:cs typeface="Times New Roman" pitchFamily="18" charset="0"/>
            </a:endParaRPr>
          </a:p>
          <a:p>
            <a:r>
              <a:rPr lang="ru-RU" sz="1800" dirty="0" smtClean="0">
                <a:latin typeface="Times New Roman" pitchFamily="18" charset="0"/>
                <a:cs typeface="Times New Roman" pitchFamily="18" charset="0"/>
              </a:rPr>
              <a:t>CD146</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CD166</a:t>
            </a:r>
            <a:endParaRPr lang="ru-RU" sz="1800" dirty="0">
              <a:latin typeface="Times New Roman" pitchFamily="18" charset="0"/>
              <a:cs typeface="Times New Roman" pitchFamily="18" charset="0"/>
            </a:endParaRPr>
          </a:p>
          <a:p>
            <a:r>
              <a:rPr lang="ru-RU" sz="1800" dirty="0">
                <a:latin typeface="Times New Roman" pitchFamily="18" charset="0"/>
                <a:cs typeface="Times New Roman" pitchFamily="18" charset="0"/>
              </a:rPr>
              <a:t>HLA </a:t>
            </a:r>
            <a:r>
              <a:rPr lang="ru-RU" sz="1800" dirty="0" smtClean="0">
                <a:latin typeface="Times New Roman" pitchFamily="18" charset="0"/>
                <a:cs typeface="Times New Roman" pitchFamily="18" charset="0"/>
              </a:rPr>
              <a:t>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Fibronectin</a:t>
            </a:r>
            <a:endParaRPr lang="ru-RU" sz="1800" dirty="0">
              <a:latin typeface="Times New Roman" pitchFamily="18" charset="0"/>
              <a:cs typeface="Times New Roman" pitchFamily="18" charset="0"/>
            </a:endParaRPr>
          </a:p>
          <a:p>
            <a:r>
              <a:rPr lang="en-US" sz="1800" dirty="0" err="1" smtClean="0">
                <a:latin typeface="Times New Roman" pitchFamily="18" charset="0"/>
                <a:cs typeface="Times New Roman" pitchFamily="18" charset="0"/>
              </a:rPr>
              <a:t>Endomucin</a:t>
            </a:r>
            <a:endParaRPr lang="ru-RU" sz="1800" dirty="0">
              <a:latin typeface="Times New Roman" pitchFamily="18" charset="0"/>
              <a:cs typeface="Times New Roman" pitchFamily="18" charset="0"/>
            </a:endParaRPr>
          </a:p>
          <a:p>
            <a:r>
              <a:rPr lang="ru-RU" sz="1800" dirty="0">
                <a:latin typeface="Times New Roman" pitchFamily="18" charset="0"/>
                <a:cs typeface="Times New Roman" pitchFamily="18" charset="0"/>
              </a:rPr>
              <a:t>ASMA (</a:t>
            </a:r>
            <a:r>
              <a:rPr lang="ru-RU" sz="1800" dirty="0" smtClean="0">
                <a:latin typeface="Times New Roman" pitchFamily="18" charset="0"/>
                <a:cs typeface="Times New Roman" pitchFamily="18" charset="0"/>
              </a:rPr>
              <a:t>α-</a:t>
            </a:r>
            <a:r>
              <a:rPr lang="en-US" sz="1800" dirty="0" err="1" smtClean="0">
                <a:latin typeface="Times New Roman" pitchFamily="18" charset="0"/>
                <a:cs typeface="Times New Roman" pitchFamily="18" charset="0"/>
              </a:rPr>
              <a:t>actinin</a:t>
            </a:r>
            <a:r>
              <a:rPr lang="ru-RU"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specific for </a:t>
            </a:r>
            <a:r>
              <a:rPr lang="ru-RU"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smooth muscles</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p>
            <a:r>
              <a:rPr lang="en-US" sz="1800" dirty="0" err="1" smtClean="0">
                <a:latin typeface="Times New Roman" pitchFamily="18" charset="0"/>
                <a:cs typeface="Times New Roman" pitchFamily="18" charset="0"/>
              </a:rPr>
              <a:t>Vimentin</a:t>
            </a:r>
            <a:endParaRPr lang="ru-RU" sz="18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Collagen</a:t>
            </a:r>
            <a:r>
              <a:rPr lang="ru-RU" sz="1800" dirty="0" smtClean="0">
                <a:latin typeface="Times New Roman" pitchFamily="18" charset="0"/>
                <a:cs typeface="Times New Roman" pitchFamily="18" charset="0"/>
              </a:rPr>
              <a:t>-1</a:t>
            </a:r>
            <a:endParaRPr lang="ru-RU" sz="1800" dirty="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2580053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763688" y="260648"/>
            <a:ext cx="5616575" cy="561975"/>
          </a:xfrm>
        </p:spPr>
        <p:txBody>
          <a:bodyPr>
            <a:normAutofit/>
          </a:bodyPr>
          <a:lstStyle/>
          <a:p>
            <a:pPr algn="ctr"/>
            <a:r>
              <a:rPr lang="ru-RU" sz="2400" b="1" dirty="0" smtClean="0">
                <a:solidFill>
                  <a:schemeClr val="tx2">
                    <a:lumMod val="50000"/>
                  </a:schemeClr>
                </a:solidFill>
                <a:latin typeface="Times New Roman" pitchFamily="18" charset="0"/>
                <a:cs typeface="Times New Roman" pitchFamily="18" charset="0"/>
              </a:rPr>
              <a:t>СК из ЖТ (продолжение)</a:t>
            </a:r>
            <a:endParaRPr lang="ru-RU" sz="2400" b="1" dirty="0">
              <a:solidFill>
                <a:schemeClr val="tx2">
                  <a:lumMod val="50000"/>
                </a:schemeClr>
              </a:solidFill>
              <a:latin typeface="Times New Roman" pitchFamily="18" charset="0"/>
              <a:cs typeface="Times New Roman" pitchFamily="18" charset="0"/>
            </a:endParaRPr>
          </a:p>
        </p:txBody>
      </p:sp>
      <p:sp>
        <p:nvSpPr>
          <p:cNvPr id="3" name="Объект 2"/>
          <p:cNvSpPr>
            <a:spLocks noGrp="1"/>
          </p:cNvSpPr>
          <p:nvPr>
            <p:ph idx="4294967295"/>
          </p:nvPr>
        </p:nvSpPr>
        <p:spPr>
          <a:xfrm>
            <a:off x="914400" y="836613"/>
            <a:ext cx="8229600" cy="4525962"/>
          </a:xfrm>
          <a:prstGeom prst="rect">
            <a:avLst/>
          </a:prstGeom>
        </p:spPr>
        <p:txBody>
          <a:bodyPr/>
          <a:lstStyle/>
          <a:p>
            <a:r>
              <a:rPr lang="ru-RU" sz="1800" dirty="0" smtClean="0">
                <a:latin typeface="Times New Roman" pitchFamily="18" charset="0"/>
                <a:cs typeface="Times New Roman" pitchFamily="18" charset="0"/>
              </a:rPr>
              <a:t>ОТСУТСТВИЕ</a:t>
            </a:r>
            <a:endParaRPr lang="ru-RU" sz="1800" dirty="0">
              <a:latin typeface="Times New Roman" pitchFamily="18" charset="0"/>
              <a:cs typeface="Times New Roman" pitchFamily="18" charset="0"/>
            </a:endParaRPr>
          </a:p>
          <a:p>
            <a:r>
              <a:rPr lang="sv-SE" sz="1800" dirty="0" smtClean="0">
                <a:latin typeface="Times New Roman" pitchFamily="18" charset="0"/>
                <a:cs typeface="Times New Roman" pitchFamily="18" charset="0"/>
              </a:rPr>
              <a:t>CD116</a:t>
            </a:r>
            <a:r>
              <a:rPr lang="ru-RU" sz="1800" dirty="0" smtClean="0">
                <a:latin typeface="Times New Roman" pitchFamily="18" charset="0"/>
                <a:cs typeface="Times New Roman" pitchFamily="18" charset="0"/>
              </a:rPr>
              <a:t>    </a:t>
            </a:r>
            <a:r>
              <a:rPr lang="sv-SE" sz="1800" dirty="0" smtClean="0">
                <a:latin typeface="Times New Roman" pitchFamily="18" charset="0"/>
                <a:cs typeface="Times New Roman" pitchFamily="18" charset="0"/>
              </a:rPr>
              <a:t>CD14</a:t>
            </a:r>
            <a:endParaRPr lang="sv-SE" sz="1800" dirty="0">
              <a:latin typeface="Times New Roman" pitchFamily="18" charset="0"/>
              <a:cs typeface="Times New Roman" pitchFamily="18" charset="0"/>
            </a:endParaRPr>
          </a:p>
          <a:p>
            <a:r>
              <a:rPr lang="sv-SE" sz="1800" dirty="0" smtClean="0">
                <a:latin typeface="Times New Roman" pitchFamily="18" charset="0"/>
                <a:cs typeface="Times New Roman" pitchFamily="18" charset="0"/>
              </a:rPr>
              <a:t>CD19</a:t>
            </a:r>
            <a:r>
              <a:rPr lang="ru-RU" sz="1800" dirty="0" smtClean="0">
                <a:latin typeface="Times New Roman" pitchFamily="18" charset="0"/>
                <a:cs typeface="Times New Roman" pitchFamily="18" charset="0"/>
              </a:rPr>
              <a:t>      </a:t>
            </a:r>
            <a:r>
              <a:rPr lang="sv-SE" sz="1800" dirty="0" smtClean="0">
                <a:latin typeface="Times New Roman" pitchFamily="18" charset="0"/>
                <a:cs typeface="Times New Roman" pitchFamily="18" charset="0"/>
              </a:rPr>
              <a:t>CD31</a:t>
            </a:r>
            <a:endParaRPr lang="sv-SE" sz="1800" dirty="0">
              <a:latin typeface="Times New Roman" pitchFamily="18" charset="0"/>
              <a:cs typeface="Times New Roman" pitchFamily="18" charset="0"/>
            </a:endParaRPr>
          </a:p>
          <a:p>
            <a:r>
              <a:rPr lang="sv-SE" sz="1800" dirty="0" smtClean="0">
                <a:latin typeface="Times New Roman" pitchFamily="18" charset="0"/>
                <a:cs typeface="Times New Roman" pitchFamily="18" charset="0"/>
              </a:rPr>
              <a:t>CD34</a:t>
            </a:r>
            <a:r>
              <a:rPr lang="ru-RU" sz="1800" dirty="0" smtClean="0">
                <a:latin typeface="Times New Roman" pitchFamily="18" charset="0"/>
                <a:cs typeface="Times New Roman" pitchFamily="18" charset="0"/>
              </a:rPr>
              <a:t>      </a:t>
            </a:r>
            <a:r>
              <a:rPr lang="sv-SE" sz="1800" dirty="0" smtClean="0">
                <a:latin typeface="Times New Roman" pitchFamily="18" charset="0"/>
                <a:cs typeface="Times New Roman" pitchFamily="18" charset="0"/>
              </a:rPr>
              <a:t>CD45</a:t>
            </a:r>
            <a:endParaRPr lang="sv-SE" sz="1800" dirty="0">
              <a:latin typeface="Times New Roman" pitchFamily="18" charset="0"/>
              <a:cs typeface="Times New Roman" pitchFamily="18" charset="0"/>
            </a:endParaRPr>
          </a:p>
          <a:p>
            <a:r>
              <a:rPr lang="sv-SE" sz="1800" dirty="0" smtClean="0">
                <a:latin typeface="Times New Roman" pitchFamily="18" charset="0"/>
                <a:cs typeface="Times New Roman" pitchFamily="18" charset="0"/>
              </a:rPr>
              <a:t>CD79L</a:t>
            </a:r>
            <a:r>
              <a:rPr lang="ru-RU" sz="1800" dirty="0" smtClean="0">
                <a:latin typeface="Times New Roman" pitchFamily="18" charset="0"/>
                <a:cs typeface="Times New Roman" pitchFamily="18" charset="0"/>
              </a:rPr>
              <a:t>    </a:t>
            </a:r>
            <a:r>
              <a:rPr lang="sv-SE" sz="1800" dirty="0" smtClean="0">
                <a:latin typeface="Times New Roman" pitchFamily="18" charset="0"/>
                <a:cs typeface="Times New Roman" pitchFamily="18" charset="0"/>
              </a:rPr>
              <a:t>CD80</a:t>
            </a:r>
            <a:endParaRPr lang="sv-SE" sz="1800" dirty="0">
              <a:latin typeface="Times New Roman" pitchFamily="18" charset="0"/>
              <a:cs typeface="Times New Roman" pitchFamily="18" charset="0"/>
            </a:endParaRPr>
          </a:p>
          <a:p>
            <a:r>
              <a:rPr lang="sv-SE" sz="1800" dirty="0" smtClean="0">
                <a:latin typeface="Times New Roman" pitchFamily="18" charset="0"/>
                <a:cs typeface="Times New Roman" pitchFamily="18" charset="0"/>
              </a:rPr>
              <a:t>CD117</a:t>
            </a:r>
            <a:r>
              <a:rPr lang="ru-RU" sz="1800" dirty="0" smtClean="0">
                <a:latin typeface="Times New Roman" pitchFamily="18" charset="0"/>
                <a:cs typeface="Times New Roman" pitchFamily="18" charset="0"/>
              </a:rPr>
              <a:t>    </a:t>
            </a:r>
            <a:r>
              <a:rPr lang="sv-SE" sz="1800" dirty="0" smtClean="0">
                <a:latin typeface="Times New Roman" pitchFamily="18" charset="0"/>
                <a:cs typeface="Times New Roman" pitchFamily="18" charset="0"/>
              </a:rPr>
              <a:t>CD133</a:t>
            </a:r>
            <a:endParaRPr lang="sv-SE" sz="1800" dirty="0">
              <a:latin typeface="Times New Roman" pitchFamily="18" charset="0"/>
              <a:cs typeface="Times New Roman" pitchFamily="18" charset="0"/>
            </a:endParaRPr>
          </a:p>
          <a:p>
            <a:r>
              <a:rPr lang="sv-SE" sz="1800" dirty="0">
                <a:latin typeface="Times New Roman" pitchFamily="18" charset="0"/>
                <a:cs typeface="Times New Roman" pitchFamily="18" charset="0"/>
              </a:rPr>
              <a:t>CD144</a:t>
            </a:r>
          </a:p>
          <a:p>
            <a:r>
              <a:rPr lang="sv-SE" sz="1800" dirty="0">
                <a:latin typeface="Times New Roman" pitchFamily="18" charset="0"/>
                <a:cs typeface="Times New Roman" pitchFamily="18" charset="0"/>
              </a:rPr>
              <a:t>HLA-DR</a:t>
            </a:r>
          </a:p>
          <a:p>
            <a:r>
              <a:rPr lang="sv-SE" sz="1800" dirty="0">
                <a:latin typeface="Times New Roman" pitchFamily="18" charset="0"/>
                <a:cs typeface="Times New Roman" pitchFamily="18" charset="0"/>
              </a:rPr>
              <a:t>c-kit</a:t>
            </a:r>
          </a:p>
          <a:p>
            <a:r>
              <a:rPr lang="sv-SE" sz="1800" dirty="0">
                <a:latin typeface="Times New Roman" pitchFamily="18" charset="0"/>
                <a:cs typeface="Times New Roman" pitchFamily="18" charset="0"/>
              </a:rPr>
              <a:t>MyD88</a:t>
            </a:r>
          </a:p>
          <a:p>
            <a:r>
              <a:rPr lang="sv-SE" sz="1800" dirty="0">
                <a:latin typeface="Times New Roman" pitchFamily="18" charset="0"/>
                <a:cs typeface="Times New Roman" pitchFamily="18" charset="0"/>
              </a:rPr>
              <a:t>STRO-1</a:t>
            </a:r>
          </a:p>
          <a:p>
            <a:r>
              <a:rPr lang="sv-SE" sz="1800" dirty="0">
                <a:latin typeface="Times New Roman" pitchFamily="18" charset="0"/>
                <a:cs typeface="Times New Roman" pitchFamily="18" charset="0"/>
              </a:rPr>
              <a:t>Lin</a:t>
            </a:r>
          </a:p>
          <a:p>
            <a:r>
              <a:rPr lang="sv-SE" sz="1800" dirty="0">
                <a:latin typeface="Times New Roman" pitchFamily="18" charset="0"/>
                <a:cs typeface="Times New Roman" pitchFamily="18" charset="0"/>
              </a:rPr>
              <a:t>HLA II</a:t>
            </a:r>
          </a:p>
          <a:p>
            <a:endParaRPr lang="ru-RU" sz="1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196750"/>
            <a:ext cx="5790977" cy="504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152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852936"/>
            <a:ext cx="508635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pPr algn="ctr"/>
            <a:r>
              <a:rPr lang="en-US" sz="2400" b="1" dirty="0" smtClean="0">
                <a:solidFill>
                  <a:srgbClr val="FF0000"/>
                </a:solidFill>
                <a:latin typeface="Times New Roman" pitchFamily="18" charset="0"/>
                <a:cs typeface="Times New Roman" pitchFamily="18" charset="0"/>
              </a:rPr>
              <a:t>POTENCIAL USE OF ASC</a:t>
            </a:r>
            <a:endParaRPr lang="ru-RU" sz="2400" b="1" dirty="0">
              <a:solidFill>
                <a:srgbClr val="FF0000"/>
              </a:solidFill>
              <a:latin typeface="Times New Roman" pitchFamily="18" charset="0"/>
              <a:cs typeface="Times New Roman" pitchFamily="18" charset="0"/>
            </a:endParaRPr>
          </a:p>
        </p:txBody>
      </p:sp>
      <p:sp>
        <p:nvSpPr>
          <p:cNvPr id="3" name="Прямоугольник 2"/>
          <p:cNvSpPr/>
          <p:nvPr/>
        </p:nvSpPr>
        <p:spPr>
          <a:xfrm>
            <a:off x="0" y="764704"/>
            <a:ext cx="8820472" cy="4893647"/>
          </a:xfrm>
          <a:prstGeom prst="rect">
            <a:avLst/>
          </a:prstGeom>
        </p:spPr>
        <p:txBody>
          <a:bodyPr wrap="square">
            <a:spAutoFit/>
          </a:bodyPr>
          <a:lstStyle/>
          <a:p>
            <a:r>
              <a:rPr lang="ru-RU" sz="2400" dirty="0" smtClean="0">
                <a:latin typeface="Times New Roman" pitchFamily="18" charset="0"/>
                <a:cs typeface="Times New Roman" pitchFamily="18" charset="0"/>
              </a:rPr>
              <a:t>1.</a:t>
            </a:r>
            <a:r>
              <a:rPr lang="en-US" sz="2400" b="1" dirty="0" smtClean="0">
                <a:latin typeface="Times New Roman" pitchFamily="18" charset="0"/>
                <a:cs typeface="Times New Roman" pitchFamily="18" charset="0"/>
              </a:rPr>
              <a:t>FREEZE AND KEEP</a:t>
            </a:r>
            <a:endParaRPr lang="ru-RU" sz="2400" b="1"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2. THERAPY FOR LOCAL ATROTHIC AND INVOLUTIONARY CHANGES</a:t>
            </a:r>
            <a:endParaRPr lang="ru-RU" sz="2400" b="1"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3.CARTILAGE DEGENERATION THERAPY</a:t>
            </a:r>
            <a:endParaRPr lang="ru-RU" sz="2400" b="1"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4.AUTOIMMUNE DISEASES THERAPY</a:t>
            </a:r>
            <a:endParaRPr lang="ru-RU" sz="2400" b="1"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TREATMENT FOR VIRTUALLY </a:t>
            </a:r>
          </a:p>
          <a:p>
            <a:r>
              <a:rPr lang="en-US" sz="2400" b="1" dirty="0" smtClean="0">
                <a:latin typeface="Times New Roman" pitchFamily="18" charset="0"/>
                <a:cs typeface="Times New Roman" pitchFamily="18" charset="0"/>
              </a:rPr>
              <a:t>ALL INFLAMATIONS </a:t>
            </a:r>
          </a:p>
          <a:p>
            <a:r>
              <a:rPr lang="en-US" sz="2400" b="1" dirty="0" smtClean="0">
                <a:latin typeface="Times New Roman" pitchFamily="18" charset="0"/>
                <a:cs typeface="Times New Roman" pitchFamily="18" charset="0"/>
              </a:rPr>
              <a:t>PROMT TO FIBROSIS</a:t>
            </a:r>
            <a:endParaRPr lang="ru-RU" sz="2400" b="1"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6.ACTIVE COMPONENT </a:t>
            </a:r>
          </a:p>
          <a:p>
            <a:r>
              <a:rPr lang="en-US" sz="2400" b="1" dirty="0" smtClean="0">
                <a:latin typeface="Times New Roman" pitchFamily="18" charset="0"/>
                <a:cs typeface="Times New Roman" pitchFamily="18" charset="0"/>
              </a:rPr>
              <a:t>OF FAT TRANSFER</a:t>
            </a:r>
            <a:endParaRPr lang="ru-RU" sz="2400" b="1"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7.AESTHETICS</a:t>
            </a:r>
          </a:p>
          <a:p>
            <a:r>
              <a:rPr lang="en-US" sz="2400" b="1" dirty="0" smtClean="0">
                <a:latin typeface="Times New Roman" pitchFamily="18" charset="0"/>
                <a:cs typeface="Times New Roman" pitchFamily="18" charset="0"/>
              </a:rPr>
              <a:t>8.BIOSUBSTACNES </a:t>
            </a:r>
          </a:p>
          <a:p>
            <a:r>
              <a:rPr lang="en-US" sz="2400" b="1" dirty="0" smtClean="0">
                <a:latin typeface="Times New Roman" pitchFamily="18" charset="0"/>
                <a:cs typeface="Times New Roman" pitchFamily="18" charset="0"/>
              </a:rPr>
              <a:t>“FACTORY”</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13008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908720"/>
            <a:ext cx="7776864" cy="2448272"/>
          </a:xfrm>
        </p:spPr>
        <p:txBody>
          <a:bodyPr>
            <a:noAutofit/>
          </a:bodyPr>
          <a:lstStyle/>
          <a:p>
            <a:pPr algn="ctr"/>
            <a:r>
              <a:rPr lang="en-US" sz="5400" b="1" dirty="0" smtClean="0">
                <a:solidFill>
                  <a:srgbClr val="C00000"/>
                </a:solidFill>
                <a:latin typeface="Times New Roman" panose="02020603050405020304" pitchFamily="18" charset="0"/>
                <a:cs typeface="Times New Roman" panose="02020603050405020304" pitchFamily="18" charset="0"/>
              </a:rPr>
              <a:t>PRESICION MEDICINE</a:t>
            </a:r>
            <a:br>
              <a:rPr lang="en-US" sz="5400" b="1" dirty="0" smtClean="0">
                <a:solidFill>
                  <a:srgbClr val="C00000"/>
                </a:solidFill>
                <a:latin typeface="Times New Roman" panose="02020603050405020304" pitchFamily="18" charset="0"/>
                <a:cs typeface="Times New Roman" panose="02020603050405020304" pitchFamily="18" charset="0"/>
              </a:rPr>
            </a:br>
            <a:r>
              <a:rPr lang="en-US" sz="5400" b="1" dirty="0" smtClean="0">
                <a:solidFill>
                  <a:srgbClr val="C00000"/>
                </a:solidFill>
                <a:latin typeface="Times New Roman" panose="02020603050405020304" pitchFamily="18" charset="0"/>
                <a:cs typeface="Times New Roman" panose="02020603050405020304" pitchFamily="18" charset="0"/>
              </a:rPr>
              <a:t>&amp;</a:t>
            </a:r>
            <a:br>
              <a:rPr lang="en-US" sz="5400" b="1" dirty="0" smtClean="0">
                <a:solidFill>
                  <a:srgbClr val="C00000"/>
                </a:solidFill>
                <a:latin typeface="Times New Roman" panose="02020603050405020304" pitchFamily="18" charset="0"/>
                <a:cs typeface="Times New Roman" panose="02020603050405020304" pitchFamily="18" charset="0"/>
              </a:rPr>
            </a:br>
            <a:r>
              <a:rPr lang="en-US" sz="5400" b="1" dirty="0" smtClean="0">
                <a:solidFill>
                  <a:srgbClr val="C00000"/>
                </a:solidFill>
                <a:latin typeface="Times New Roman" panose="02020603050405020304" pitchFamily="18" charset="0"/>
                <a:cs typeface="Times New Roman" panose="02020603050405020304" pitchFamily="18" charset="0"/>
              </a:rPr>
              <a:t>ANTI-AGING</a:t>
            </a:r>
            <a:endParaRPr lang="ru-RU" sz="54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4221088"/>
            <a:ext cx="8229600" cy="1617043"/>
          </a:xfrm>
        </p:spPr>
        <p:txBody>
          <a:bodyPr/>
          <a:lstStyle/>
          <a:p>
            <a:pPr marL="0" indent="0" algn="ctr">
              <a:buNone/>
            </a:pPr>
            <a:r>
              <a:rPr lang="en-US" sz="1800" b="1" dirty="0" smtClean="0">
                <a:latin typeface="Times New Roman" panose="02020603050405020304" pitchFamily="18" charset="0"/>
                <a:cs typeface="Times New Roman" panose="02020603050405020304" pitchFamily="18" charset="0"/>
              </a:rPr>
              <a:t>ALEXANDER V MELERZANOV MD PHD</a:t>
            </a:r>
          </a:p>
          <a:p>
            <a:pPr marL="0" indent="0" algn="ctr">
              <a:buNone/>
            </a:pPr>
            <a:r>
              <a:rPr lang="en-US" sz="1800" b="1" dirty="0" smtClean="0">
                <a:latin typeface="Times New Roman" panose="02020603050405020304" pitchFamily="18" charset="0"/>
                <a:cs typeface="Times New Roman" panose="02020603050405020304" pitchFamily="18" charset="0"/>
              </a:rPr>
              <a:t>DEAN OF BIOLOGICAL AND MEDICAL PHYSICS DEPARTMENT</a:t>
            </a:r>
          </a:p>
          <a:p>
            <a:pPr marL="0" indent="0" algn="ctr">
              <a:buNone/>
            </a:pPr>
            <a:r>
              <a:rPr lang="en-US" sz="1800" b="1" dirty="0" smtClean="0">
                <a:latin typeface="Times New Roman" panose="02020603050405020304" pitchFamily="18" charset="0"/>
                <a:cs typeface="Times New Roman" panose="02020603050405020304" pitchFamily="18" charset="0"/>
              </a:rPr>
              <a:t>MOSCOW INSTITUTE OF PHYSICS AND TECHNOLOGY WWW.MIPT.RU</a:t>
            </a:r>
          </a:p>
          <a:p>
            <a:pPr marL="0" indent="0" algn="ctr">
              <a:buNone/>
            </a:pPr>
            <a:r>
              <a:rPr lang="en-US" sz="1800" b="1" dirty="0" smtClean="0">
                <a:solidFill>
                  <a:srgbClr val="C00000"/>
                </a:solidFill>
                <a:latin typeface="Times New Roman" panose="02020603050405020304" pitchFamily="18" charset="0"/>
                <a:cs typeface="Times New Roman" panose="02020603050405020304" pitchFamily="18" charset="0"/>
              </a:rPr>
              <a:t>M83071@GMAIL.COM </a:t>
            </a:r>
          </a:p>
          <a:p>
            <a:pPr marL="0" indent="0" algn="ctr">
              <a:buNone/>
            </a:pPr>
            <a:endParaRPr lang="en-US" sz="1800" b="1" dirty="0" smtClean="0">
              <a:latin typeface="Times New Roman" panose="02020603050405020304" pitchFamily="18" charset="0"/>
              <a:cs typeface="Times New Roman" panose="02020603050405020304" pitchFamily="18" charset="0"/>
            </a:endParaRPr>
          </a:p>
          <a:p>
            <a:pPr marL="0" indent="0" algn="ctr">
              <a:buNone/>
            </a:pPr>
            <a:endParaRPr lang="en-US" sz="1800" dirty="0">
              <a:latin typeface="Times New Roman" pitchFamily="18" charset="0"/>
              <a:cs typeface="Times New Roman" pitchFamily="18" charset="0"/>
            </a:endParaRPr>
          </a:p>
          <a:p>
            <a:pPr marL="0" indent="0" algn="ctr">
              <a:buNone/>
            </a:pPr>
            <a:endParaRPr lang="en-US"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78696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3600" b="1" dirty="0" smtClean="0">
                <a:solidFill>
                  <a:srgbClr val="C00000"/>
                </a:solidFill>
                <a:latin typeface="Times New Roman" pitchFamily="18" charset="0"/>
                <a:cs typeface="Times New Roman" pitchFamily="18" charset="0"/>
              </a:rPr>
              <a:t>Mortality and Prevention</a:t>
            </a:r>
            <a:endParaRPr lang="ru-RU" sz="3600" b="1" dirty="0">
              <a:solidFill>
                <a:srgbClr val="C00000"/>
              </a:solidFill>
              <a:latin typeface="Times New Roman" pitchFamily="18" charset="0"/>
              <a:cs typeface="Times New Roman" pitchFamily="18" charset="0"/>
            </a:endParaRP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19"/>
            <a:ext cx="4788024"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908719"/>
            <a:ext cx="4355976"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484298" y="5058890"/>
            <a:ext cx="2659702" cy="307777"/>
          </a:xfrm>
          <a:prstGeom prst="rect">
            <a:avLst/>
          </a:prstGeom>
        </p:spPr>
        <p:txBody>
          <a:bodyPr wrap="none">
            <a:spAutoFit/>
          </a:bodyPr>
          <a:lstStyle/>
          <a:p>
            <a:r>
              <a:rPr lang="en-US" sz="1400" dirty="0" smtClean="0">
                <a:latin typeface="Times New Roman" pitchFamily="18" charset="0"/>
                <a:cs typeface="Times New Roman" pitchFamily="18" charset="0"/>
              </a:rPr>
              <a:t>Preventable causes of death (wiki)</a:t>
            </a:r>
            <a:endParaRPr lang="ru-RU" sz="1400" dirty="0">
              <a:latin typeface="Times New Roman" pitchFamily="18" charset="0"/>
              <a:cs typeface="Times New Roman" pitchFamily="18" charset="0"/>
            </a:endParaRPr>
          </a:p>
        </p:txBody>
      </p:sp>
      <p:sp>
        <p:nvSpPr>
          <p:cNvPr id="4" name="Прямоугольник 3"/>
          <p:cNvSpPr/>
          <p:nvPr/>
        </p:nvSpPr>
        <p:spPr>
          <a:xfrm>
            <a:off x="0" y="5068025"/>
            <a:ext cx="3157788" cy="307777"/>
          </a:xfrm>
          <a:prstGeom prst="rect">
            <a:avLst/>
          </a:prstGeom>
        </p:spPr>
        <p:txBody>
          <a:bodyPr wrap="none">
            <a:spAutoFit/>
          </a:bodyPr>
          <a:lstStyle/>
          <a:p>
            <a:r>
              <a:rPr lang="en-US" sz="1400" dirty="0" smtClean="0">
                <a:latin typeface="Times New Roman" pitchFamily="18" charset="0"/>
                <a:cs typeface="Times New Roman" pitchFamily="18" charset="0"/>
              </a:rPr>
              <a:t>Leading causes od death (www.vox.com)</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5207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5676" y="88151"/>
            <a:ext cx="5688632" cy="562074"/>
          </a:xfrm>
        </p:spPr>
        <p:txBody>
          <a:bodyPr>
            <a:normAutofit/>
          </a:bodyPr>
          <a:lstStyle/>
          <a:p>
            <a:pPr algn="ctr"/>
            <a:r>
              <a:rPr lang="en-US" sz="2400" b="1" dirty="0" smtClean="0">
                <a:solidFill>
                  <a:srgbClr val="FF0000"/>
                </a:solidFill>
                <a:latin typeface="Times New Roman" pitchFamily="18" charset="0"/>
                <a:cs typeface="Times New Roman" pitchFamily="18" charset="0"/>
              </a:rPr>
              <a:t>SOLUTION</a:t>
            </a:r>
            <a:endParaRPr lang="ru-RU" sz="2400" b="1" dirty="0">
              <a:solidFill>
                <a:srgbClr val="FF0000"/>
              </a:solidFill>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49920"/>
            <a:ext cx="2952328" cy="295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249920"/>
            <a:ext cx="2977009" cy="295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847" y="3221242"/>
            <a:ext cx="2968591" cy="295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620689"/>
            <a:ext cx="8712968" cy="260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859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50593"/>
            <a:ext cx="6408712" cy="562074"/>
          </a:xfrm>
        </p:spPr>
        <p:txBody>
          <a:bodyPr>
            <a:normAutofit/>
          </a:bodyPr>
          <a:lstStyle/>
          <a:p>
            <a:pPr algn="ctr"/>
            <a:r>
              <a:rPr lang="en-US" sz="2400" b="1" dirty="0" smtClean="0">
                <a:solidFill>
                  <a:srgbClr val="C00000"/>
                </a:solidFill>
                <a:latin typeface="Times New Roman" panose="02020603050405020304" pitchFamily="18" charset="0"/>
                <a:cs typeface="Times New Roman" panose="02020603050405020304" pitchFamily="18" charset="0"/>
              </a:rPr>
              <a:t>Precision medicine principles to fight aging I</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7504" y="836712"/>
            <a:ext cx="8856984" cy="5139869"/>
          </a:xfrm>
          <a:prstGeom prst="rect">
            <a:avLst/>
          </a:prstGeom>
        </p:spPr>
        <p:txBody>
          <a:bodyPr wrap="square">
            <a:spAutoFit/>
          </a:bodyPr>
          <a:lstStyle/>
          <a:p>
            <a:pPr marL="342900" indent="-342900">
              <a:buAutoNum type="arabicPeriod"/>
            </a:pPr>
            <a:r>
              <a:rPr lang="en-US" sz="2000" b="1" dirty="0" smtClean="0">
                <a:solidFill>
                  <a:srgbClr val="C00000"/>
                </a:solidFill>
                <a:latin typeface="Times New Roman" pitchFamily="18" charset="0"/>
                <a:cs typeface="Times New Roman" pitchFamily="18" charset="0"/>
              </a:rPr>
              <a:t>Family history </a:t>
            </a:r>
          </a:p>
          <a:p>
            <a:r>
              <a:rPr lang="en-US" sz="2000" dirty="0" smtClean="0">
                <a:latin typeface="Times New Roman" pitchFamily="18" charset="0"/>
                <a:cs typeface="Times New Roman" pitchFamily="18" charset="0"/>
              </a:rPr>
              <a:t>Features </a:t>
            </a:r>
            <a:r>
              <a:rPr lang="en-US" sz="2000" dirty="0">
                <a:latin typeface="Times New Roman" pitchFamily="18" charset="0"/>
                <a:cs typeface="Times New Roman" pitchFamily="18" charset="0"/>
              </a:rPr>
              <a:t>of a Family History that Increase Risk</a:t>
            </a:r>
          </a:p>
          <a:p>
            <a:r>
              <a:rPr lang="en-US" sz="2000" dirty="0">
                <a:latin typeface="Times New Roman" pitchFamily="18" charset="0"/>
                <a:cs typeface="Times New Roman" pitchFamily="18" charset="0"/>
              </a:rPr>
              <a:t>Having one or more close relatives with a medical condition.</a:t>
            </a:r>
          </a:p>
          <a:p>
            <a:r>
              <a:rPr lang="en-US" sz="2000" dirty="0">
                <a:latin typeface="Times New Roman" pitchFamily="18" charset="0"/>
                <a:cs typeface="Times New Roman" pitchFamily="18" charset="0"/>
              </a:rPr>
              <a:t>Having a relative diagnosed with a condition at an early age (typically before age 55).</a:t>
            </a:r>
          </a:p>
          <a:p>
            <a:r>
              <a:rPr lang="en-US" sz="2000" dirty="0">
                <a:latin typeface="Times New Roman" pitchFamily="18" charset="0"/>
                <a:cs typeface="Times New Roman" pitchFamily="18" charset="0"/>
              </a:rPr>
              <a:t>Having a </a:t>
            </a:r>
            <a:r>
              <a:rPr lang="en-US" sz="2000" dirty="0" smtClean="0">
                <a:latin typeface="Times New Roman" pitchFamily="18" charset="0"/>
                <a:cs typeface="Times New Roman" pitchFamily="18" charset="0"/>
              </a:rPr>
              <a:t>relative </a:t>
            </a:r>
            <a:r>
              <a:rPr lang="en-US" sz="2000" dirty="0">
                <a:latin typeface="Times New Roman" pitchFamily="18" charset="0"/>
                <a:cs typeface="Times New Roman" pitchFamily="18" charset="0"/>
              </a:rPr>
              <a:t>with a disease that is more rare in a certain gender (for example, a female with heart disease).</a:t>
            </a:r>
          </a:p>
          <a:p>
            <a:r>
              <a:rPr lang="en-US" sz="2000" dirty="0">
                <a:latin typeface="Times New Roman" pitchFamily="18" charset="0"/>
                <a:cs typeface="Times New Roman" pitchFamily="18" charset="0"/>
              </a:rPr>
              <a:t>Having a combination of diseases that run in your family (for example, both diabetes and heart disease</a:t>
            </a:r>
            <a:r>
              <a:rPr lang="en-US" sz="20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University of Utah Heath Science</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Genetic testing of parents – estimates but does not calculate (</a:t>
            </a:r>
            <a:r>
              <a:rPr lang="en-US" sz="1400" dirty="0" smtClean="0">
                <a:latin typeface="Times New Roman" pitchFamily="18" charset="0"/>
                <a:cs typeface="Times New Roman" pitchFamily="18" charset="0"/>
              </a:rPr>
              <a:t>NIH</a:t>
            </a:r>
            <a:r>
              <a:rPr lang="en-US" sz="2000" dirty="0" smtClean="0">
                <a:latin typeface="Times New Roman" pitchFamily="18" charset="0"/>
                <a:cs typeface="Times New Roman" pitchFamily="18" charset="0"/>
              </a:rPr>
              <a:t>)</a:t>
            </a:r>
          </a:p>
          <a:p>
            <a:r>
              <a:rPr lang="en-US" sz="2000" b="1" dirty="0" smtClean="0">
                <a:solidFill>
                  <a:srgbClr val="C00000"/>
                </a:solidFill>
                <a:latin typeface="Times New Roman" pitchFamily="18" charset="0"/>
                <a:cs typeface="Times New Roman" pitchFamily="18" charset="0"/>
              </a:rPr>
              <a:t>2.</a:t>
            </a:r>
            <a:r>
              <a:rPr lang="en-US" sz="2000" b="1" dirty="0">
                <a:solidFill>
                  <a:srgbClr val="C00000"/>
                </a:solidFill>
                <a:latin typeface="Times New Roman" pitchFamily="18" charset="0"/>
                <a:cs typeface="Times New Roman" pitchFamily="18" charset="0"/>
              </a:rPr>
              <a:t> Prenatal </a:t>
            </a:r>
            <a:r>
              <a:rPr lang="en-US" sz="2000" b="1" dirty="0" smtClean="0">
                <a:solidFill>
                  <a:srgbClr val="C00000"/>
                </a:solidFill>
                <a:latin typeface="Times New Roman" pitchFamily="18" charset="0"/>
                <a:cs typeface="Times New Roman" pitchFamily="18" charset="0"/>
              </a:rPr>
              <a:t>diagnostics </a:t>
            </a:r>
            <a:r>
              <a:rPr lang="en-US" sz="2000" dirty="0" smtClean="0">
                <a:latin typeface="Times New Roman" pitchFamily="18" charset="0"/>
                <a:cs typeface="Times New Roman" pitchFamily="18" charset="0"/>
              </a:rPr>
              <a:t>(fetus DNA in mother’s blood and a variety of other tests)</a:t>
            </a:r>
            <a:endParaRPr lang="en-US" sz="2000" dirty="0">
              <a:latin typeface="Times New Roman" pitchFamily="18" charset="0"/>
              <a:cs typeface="Times New Roman" pitchFamily="18" charset="0"/>
            </a:endParaRPr>
          </a:p>
          <a:p>
            <a:r>
              <a:rPr lang="en-US" sz="2000" b="1" dirty="0" smtClean="0">
                <a:solidFill>
                  <a:srgbClr val="C00000"/>
                </a:solidFill>
                <a:latin typeface="Times New Roman" pitchFamily="18" charset="0"/>
                <a:cs typeface="Times New Roman" pitchFamily="18" charset="0"/>
              </a:rPr>
              <a:t>3. Genetic studies</a:t>
            </a: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Monogenic diseases including </a:t>
            </a:r>
            <a:r>
              <a:rPr lang="en-US" sz="2800" b="1" dirty="0" smtClean="0">
                <a:latin typeface="Times New Roman" pitchFamily="18" charset="0"/>
                <a:cs typeface="Times New Roman" pitchFamily="18" charset="0"/>
              </a:rPr>
              <a:t>Obesity</a:t>
            </a: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Polygenic diseases (Cleft lip, Congenital hip dislocation, Pyloric stenosis </a:t>
            </a:r>
            <a:r>
              <a:rPr lang="en-US" sz="2000" dirty="0" err="1" smtClean="0">
                <a:latin typeface="Times New Roman" pitchFamily="18" charset="0"/>
                <a:cs typeface="Times New Roman" pitchFamily="18" charset="0"/>
              </a:rPr>
              <a:t>etc</a:t>
            </a:r>
            <a:r>
              <a:rPr lang="en-US" sz="2000"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Genetic susceptibility including Fat mass &amp; obesity associated (FTO) gene (genetic predisposition to cancer, diabetes, asthma, CVD)</a:t>
            </a:r>
          </a:p>
        </p:txBody>
      </p:sp>
    </p:spTree>
    <p:extLst>
      <p:ext uri="{BB962C8B-B14F-4D97-AF65-F5344CB8AC3E}">
        <p14:creationId xmlns:p14="http://schemas.microsoft.com/office/powerpoint/2010/main" val="4068169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solidFill>
                  <a:srgbClr val="C00000"/>
                </a:solidFill>
                <a:latin typeface="Times New Roman" pitchFamily="18" charset="0"/>
                <a:cs typeface="Times New Roman" pitchFamily="18" charset="0"/>
              </a:rPr>
              <a:t>.</a:t>
            </a:r>
            <a:endParaRPr lang="ru-RU" dirty="0">
              <a:solidFill>
                <a:srgbClr val="C00000"/>
              </a:solidFill>
              <a:latin typeface="Times New Roman" pitchFamily="18" charset="0"/>
              <a:cs typeface="Times New Roman" pitchFamily="18" charset="0"/>
            </a:endParaRPr>
          </a:p>
        </p:txBody>
      </p:sp>
      <p:sp>
        <p:nvSpPr>
          <p:cNvPr id="3" name="Прямоугольник 2"/>
          <p:cNvSpPr/>
          <p:nvPr/>
        </p:nvSpPr>
        <p:spPr>
          <a:xfrm>
            <a:off x="179512" y="836712"/>
            <a:ext cx="9050876" cy="4093428"/>
          </a:xfrm>
          <a:prstGeom prst="rect">
            <a:avLst/>
          </a:prstGeom>
        </p:spPr>
        <p:txBody>
          <a:bodyPr wrap="none">
            <a:spAutoFit/>
          </a:bodyPr>
          <a:lstStyle/>
          <a:p>
            <a:r>
              <a:rPr lang="en-US" sz="2000" b="1" dirty="0" smtClean="0">
                <a:solidFill>
                  <a:srgbClr val="C00000"/>
                </a:solidFill>
                <a:latin typeface="Times New Roman" pitchFamily="18" charset="0"/>
                <a:cs typeface="Times New Roman" pitchFamily="18" charset="0"/>
              </a:rPr>
              <a:t>4. Modifiers</a:t>
            </a:r>
            <a:r>
              <a:rPr lang="en-US" sz="2000" dirty="0" smtClean="0">
                <a:solidFill>
                  <a:srgbClr val="C0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(Food, Lifestyle</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 Environment)</a:t>
            </a:r>
          </a:p>
          <a:p>
            <a:r>
              <a:rPr lang="en-US" sz="2000" b="1" dirty="0" smtClean="0">
                <a:latin typeface="Times New Roman" pitchFamily="18" charset="0"/>
                <a:cs typeface="Times New Roman" pitchFamily="18" charset="0"/>
              </a:rPr>
              <a:t>Heart </a:t>
            </a:r>
            <a:r>
              <a:rPr lang="en-US" sz="2000" b="1" dirty="0">
                <a:latin typeface="Times New Roman" pitchFamily="18" charset="0"/>
                <a:cs typeface="Times New Roman" pitchFamily="18" charset="0"/>
              </a:rPr>
              <a:t>disease</a:t>
            </a:r>
            <a:r>
              <a:rPr lang="en-US" sz="2000" dirty="0">
                <a:latin typeface="Times New Roman" pitchFamily="18" charset="0"/>
                <a:cs typeface="Times New Roman" pitchFamily="18" charset="0"/>
              </a:rPr>
              <a:t>. Regular exercise can help improve your heart health.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Recent </a:t>
            </a:r>
            <a:r>
              <a:rPr lang="en-US" sz="2000" dirty="0">
                <a:latin typeface="Times New Roman" pitchFamily="18" charset="0"/>
                <a:cs typeface="Times New Roman" pitchFamily="18" charset="0"/>
              </a:rPr>
              <a:t>studies have shown that interval training is often tolerated well in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people </a:t>
            </a:r>
            <a:r>
              <a:rPr lang="en-US" sz="2000" dirty="0">
                <a:latin typeface="Times New Roman" pitchFamily="18" charset="0"/>
                <a:cs typeface="Times New Roman" pitchFamily="18" charset="0"/>
              </a:rPr>
              <a:t>with heart disease, and it can produce significant benefits.</a:t>
            </a:r>
          </a:p>
          <a:p>
            <a:r>
              <a:rPr lang="en-US" sz="2000" b="1" dirty="0">
                <a:latin typeface="Times New Roman" pitchFamily="18" charset="0"/>
                <a:cs typeface="Times New Roman" pitchFamily="18" charset="0"/>
              </a:rPr>
              <a:t>Diabetes. </a:t>
            </a:r>
            <a:r>
              <a:rPr lang="en-US" sz="2000" dirty="0">
                <a:latin typeface="Times New Roman" pitchFamily="18" charset="0"/>
                <a:cs typeface="Times New Roman" pitchFamily="18" charset="0"/>
              </a:rPr>
              <a:t>Regular exercise can help insulin more effectively </a:t>
            </a:r>
            <a:r>
              <a:rPr lang="en-US" sz="2000" dirty="0" smtClean="0">
                <a:latin typeface="Times New Roman" pitchFamily="18" charset="0"/>
                <a:cs typeface="Times New Roman" pitchFamily="18" charset="0"/>
              </a:rPr>
              <a:t>lower </a:t>
            </a:r>
            <a:r>
              <a:rPr lang="en-US" sz="2000" dirty="0">
                <a:latin typeface="Times New Roman" pitchFamily="18" charset="0"/>
                <a:cs typeface="Times New Roman" pitchFamily="18" charset="0"/>
              </a:rPr>
              <a:t>blood sugar level.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Physical </a:t>
            </a:r>
            <a:r>
              <a:rPr lang="en-US" sz="2000" dirty="0">
                <a:latin typeface="Times New Roman" pitchFamily="18" charset="0"/>
                <a:cs typeface="Times New Roman" pitchFamily="18" charset="0"/>
              </a:rPr>
              <a:t>activity also can help you control your weight and boost your energy.</a:t>
            </a:r>
          </a:p>
          <a:p>
            <a:r>
              <a:rPr lang="en-US" sz="2000" b="1" dirty="0">
                <a:latin typeface="Times New Roman" pitchFamily="18" charset="0"/>
                <a:cs typeface="Times New Roman" pitchFamily="18" charset="0"/>
              </a:rPr>
              <a:t>Asthma</a:t>
            </a:r>
            <a:r>
              <a:rPr lang="en-US" sz="2000" dirty="0">
                <a:latin typeface="Times New Roman" pitchFamily="18" charset="0"/>
                <a:cs typeface="Times New Roman" pitchFamily="18" charset="0"/>
              </a:rPr>
              <a:t>. Often, exercise can help control the frequency and severity of asthma attacks.</a:t>
            </a:r>
          </a:p>
          <a:p>
            <a:r>
              <a:rPr lang="en-US" sz="2000" b="1" dirty="0">
                <a:latin typeface="Times New Roman" pitchFamily="18" charset="0"/>
                <a:cs typeface="Times New Roman" pitchFamily="18" charset="0"/>
              </a:rPr>
              <a:t>Back pain</a:t>
            </a:r>
            <a:r>
              <a:rPr lang="en-US" sz="2000" dirty="0">
                <a:latin typeface="Times New Roman" pitchFamily="18" charset="0"/>
                <a:cs typeface="Times New Roman" pitchFamily="18" charset="0"/>
              </a:rPr>
              <a:t>. Regular low-impact aerobic activities can increase strength and </a:t>
            </a:r>
            <a:r>
              <a:rPr lang="en-US" sz="2000" dirty="0" smtClean="0">
                <a:latin typeface="Times New Roman" pitchFamily="18" charset="0"/>
                <a:cs typeface="Times New Roman" pitchFamily="18" charset="0"/>
              </a:rPr>
              <a:t>endurance</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a:t>
            </a:r>
            <a:r>
              <a:rPr lang="en-US" sz="2000" dirty="0" smtClean="0">
                <a:latin typeface="Times New Roman" pitchFamily="18" charset="0"/>
                <a:cs typeface="Times New Roman" pitchFamily="18" charset="0"/>
              </a:rPr>
              <a:t>back </a:t>
            </a:r>
            <a:r>
              <a:rPr lang="en-US" sz="2000" dirty="0">
                <a:latin typeface="Times New Roman" pitchFamily="18" charset="0"/>
                <a:cs typeface="Times New Roman" pitchFamily="18" charset="0"/>
              </a:rPr>
              <a:t>and improve muscle function. Abdominal and back muscle </a:t>
            </a:r>
            <a:r>
              <a:rPr lang="en-US" sz="2000" dirty="0" smtClean="0">
                <a:latin typeface="Times New Roman" pitchFamily="18" charset="0"/>
                <a:cs typeface="Times New Roman" pitchFamily="18" charset="0"/>
              </a:rPr>
              <a:t>exercises</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(core-strengthening exercises) may help reduce symptoms by strengthening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muscles </a:t>
            </a:r>
            <a:r>
              <a:rPr lang="en-US" sz="2000" dirty="0" smtClean="0">
                <a:latin typeface="Times New Roman" pitchFamily="18" charset="0"/>
                <a:cs typeface="Times New Roman" pitchFamily="18" charset="0"/>
              </a:rPr>
              <a:t>around </a:t>
            </a:r>
            <a:r>
              <a:rPr lang="en-US" sz="2000" dirty="0">
                <a:latin typeface="Times New Roman" pitchFamily="18" charset="0"/>
                <a:cs typeface="Times New Roman" pitchFamily="18" charset="0"/>
              </a:rPr>
              <a:t>spine.</a:t>
            </a:r>
          </a:p>
          <a:p>
            <a:r>
              <a:rPr lang="en-US" sz="2000" b="1" dirty="0">
                <a:latin typeface="Times New Roman" pitchFamily="18" charset="0"/>
                <a:cs typeface="Times New Roman" pitchFamily="18" charset="0"/>
              </a:rPr>
              <a:t>Arthritis</a:t>
            </a:r>
            <a:r>
              <a:rPr lang="en-US" sz="2000" dirty="0">
                <a:latin typeface="Times New Roman" pitchFamily="18" charset="0"/>
                <a:cs typeface="Times New Roman" pitchFamily="18" charset="0"/>
              </a:rPr>
              <a:t>. Exercise can reduce pain, help maintain muscle strength in affected joints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reduce joint stiffness</a:t>
            </a:r>
            <a:r>
              <a:rPr lang="en-US" sz="20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Mayo clinic recommendations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4" name="Прямоугольник 3"/>
          <p:cNvSpPr/>
          <p:nvPr/>
        </p:nvSpPr>
        <p:spPr>
          <a:xfrm>
            <a:off x="179512" y="5074156"/>
            <a:ext cx="8856984" cy="1015663"/>
          </a:xfrm>
          <a:prstGeom prst="rect">
            <a:avLst/>
          </a:prstGeom>
        </p:spPr>
        <p:txBody>
          <a:bodyPr wrap="square">
            <a:spAutoFit/>
          </a:bodyPr>
          <a:lstStyle/>
          <a:p>
            <a:r>
              <a:rPr lang="en-US" sz="2000" dirty="0" smtClean="0">
                <a:latin typeface="Times New Roman" pitchFamily="18" charset="0"/>
                <a:cs typeface="Times New Roman" pitchFamily="18" charset="0"/>
              </a:rPr>
              <a:t>Less </a:t>
            </a:r>
            <a:r>
              <a:rPr lang="en-US" sz="2000" dirty="0">
                <a:latin typeface="Times New Roman" pitchFamily="18" charset="0"/>
                <a:cs typeface="Times New Roman" pitchFamily="18" charset="0"/>
              </a:rPr>
              <a:t>healthy diets cause nearly one in </a:t>
            </a:r>
            <a:r>
              <a:rPr lang="en-US" sz="2000" dirty="0" smtClean="0">
                <a:latin typeface="Times New Roman" pitchFamily="18" charset="0"/>
                <a:cs typeface="Times New Roman" pitchFamily="18" charset="0"/>
              </a:rPr>
              <a:t>ten (9</a:t>
            </a:r>
            <a:r>
              <a:rPr lang="en-US" sz="2000" dirty="0">
                <a:latin typeface="Times New Roman" pitchFamily="18" charset="0"/>
                <a:cs typeface="Times New Roman" pitchFamily="18" charset="0"/>
              </a:rPr>
              <a:t>%) cancer </a:t>
            </a:r>
            <a:r>
              <a:rPr lang="en-US" sz="2000" dirty="0" smtClean="0">
                <a:latin typeface="Times New Roman" pitchFamily="18" charset="0"/>
                <a:cs typeface="Times New Roman" pitchFamily="18" charset="0"/>
              </a:rPr>
              <a:t>cases </a:t>
            </a:r>
          </a:p>
          <a:p>
            <a:r>
              <a:rPr lang="en-US" sz="2000" dirty="0" smtClean="0">
                <a:latin typeface="Times New Roman" pitchFamily="18" charset="0"/>
                <a:cs typeface="Times New Roman" pitchFamily="18" charset="0"/>
              </a:rPr>
              <a:t>42% cases considered – preventable, including 19% cause by smoking as a SINGLE cause and 9% diet caused. (</a:t>
            </a:r>
            <a:r>
              <a:rPr lang="en-US" sz="1400" dirty="0" smtClean="0">
                <a:latin typeface="Times New Roman" pitchFamily="18" charset="0"/>
                <a:cs typeface="Times New Roman" pitchFamily="18" charset="0"/>
              </a:rPr>
              <a:t>Cancer research UK</a:t>
            </a:r>
            <a:r>
              <a:rPr lang="en-US"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7" name="Прямоугольник 6"/>
          <p:cNvSpPr/>
          <p:nvPr/>
        </p:nvSpPr>
        <p:spPr>
          <a:xfrm>
            <a:off x="1475656" y="260648"/>
            <a:ext cx="6296147" cy="461665"/>
          </a:xfrm>
          <a:prstGeom prst="rect">
            <a:avLst/>
          </a:prstGeom>
        </p:spPr>
        <p:txBody>
          <a:bodyPr wrap="none">
            <a:spAutoFit/>
          </a:bodyPr>
          <a:lstStyle/>
          <a:p>
            <a:r>
              <a:rPr lang="en-US" sz="2400" b="1" dirty="0">
                <a:solidFill>
                  <a:srgbClr val="C00000"/>
                </a:solidFill>
                <a:latin typeface="Times New Roman" pitchFamily="18" charset="0"/>
                <a:cs typeface="Times New Roman" pitchFamily="18" charset="0"/>
              </a:rPr>
              <a:t>Precision medicine principles to fight </a:t>
            </a:r>
            <a:r>
              <a:rPr lang="en-US" sz="2400" b="1" dirty="0" smtClean="0">
                <a:solidFill>
                  <a:srgbClr val="C00000"/>
                </a:solidFill>
                <a:latin typeface="Times New Roman" pitchFamily="18" charset="0"/>
                <a:cs typeface="Times New Roman" pitchFamily="18" charset="0"/>
              </a:rPr>
              <a:t>aging II</a:t>
            </a:r>
            <a:endParaRPr lang="ru-RU"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26868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908720"/>
            <a:ext cx="5487740"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en-US" sz="2400" b="1" smtClean="0">
                <a:solidFill>
                  <a:srgbClr val="FF0000"/>
                </a:solidFill>
                <a:latin typeface="Times New Roman" pitchFamily="18" charset="0"/>
                <a:cs typeface="Times New Roman" pitchFamily="18" charset="0"/>
              </a:rPr>
              <a:t>OUTCOME 2013/PROSPECTS 2016</a:t>
            </a:r>
            <a:endParaRPr lang="ru-RU" sz="2400" b="1" dirty="0">
              <a:solidFill>
                <a:srgbClr val="FF0000"/>
              </a:solidFill>
              <a:latin typeface="Times New Roman" pitchFamily="18" charset="0"/>
              <a:cs typeface="Times New Roman" pitchFamily="18" charset="0"/>
            </a:endParaRPr>
          </a:p>
        </p:txBody>
      </p:sp>
      <p:sp>
        <p:nvSpPr>
          <p:cNvPr id="3" name="Прямоугольник 2"/>
          <p:cNvSpPr/>
          <p:nvPr/>
        </p:nvSpPr>
        <p:spPr>
          <a:xfrm>
            <a:off x="97673" y="908720"/>
            <a:ext cx="3672408" cy="5632311"/>
          </a:xfrm>
          <a:prstGeom prst="rect">
            <a:avLst/>
          </a:prstGeom>
        </p:spPr>
        <p:txBody>
          <a:bodyPr wrap="square">
            <a:spAutoFit/>
          </a:bodyPr>
          <a:lstStyle/>
          <a:p>
            <a:r>
              <a:rPr lang="en-US" sz="2400" dirty="0">
                <a:latin typeface="Times New Roman" pitchFamily="18" charset="0"/>
                <a:cs typeface="Times New Roman" pitchFamily="18" charset="0"/>
              </a:rPr>
              <a:t>Worldwide, from 1990 to 2013, life expectancy at birth rose by 6.2 years, healthy life expectancy at birth rose by 5.4 years.</a:t>
            </a:r>
          </a:p>
          <a:p>
            <a:r>
              <a:rPr lang="en-US" sz="2400" dirty="0">
                <a:latin typeface="Times New Roman" pitchFamily="18" charset="0"/>
                <a:cs typeface="Times New Roman" pitchFamily="18" charset="0"/>
              </a:rPr>
              <a:t>Centenarians (age 100+ years) markedly delay disability towards the end of their very long lives, at an average age of ~93 years (that’s 20-30 years beyond the non-centenarians).</a:t>
            </a:r>
          </a:p>
          <a:p>
            <a:r>
              <a:rPr lang="en-US" sz="2400" dirty="0">
                <a:latin typeface="Times New Roman" pitchFamily="18" charset="0"/>
                <a:cs typeface="Times New Roman" pitchFamily="18" charset="0"/>
              </a:rPr>
              <a:t>We still have great potential to prolong healthy </a:t>
            </a:r>
            <a:r>
              <a:rPr lang="en-US" sz="2400" dirty="0" smtClean="0">
                <a:latin typeface="Times New Roman" pitchFamily="18" charset="0"/>
                <a:cs typeface="Times New Roman" pitchFamily="18" charset="0"/>
              </a:rPr>
              <a:t>lifespan </a:t>
            </a:r>
            <a:r>
              <a:rPr lang="en-US" sz="1200" dirty="0" smtClean="0">
                <a:latin typeface="Times New Roman" pitchFamily="18" charset="0"/>
                <a:cs typeface="Times New Roman" pitchFamily="18" charset="0"/>
              </a:rPr>
              <a:t>(</a:t>
            </a:r>
            <a:r>
              <a:rPr lang="en-US" sz="1200" dirty="0" err="1">
                <a:latin typeface="Times New Roman" pitchFamily="18" charset="0"/>
                <a:cs typeface="Times New Roman" pitchFamily="18" charset="0"/>
              </a:rPr>
              <a:t>A</a:t>
            </a:r>
            <a:r>
              <a:rPr lang="en-US" sz="1200" dirty="0" err="1" smtClean="0">
                <a:latin typeface="Times New Roman" pitchFamily="18" charset="0"/>
                <a:cs typeface="Times New Roman" pitchFamily="18" charset="0"/>
              </a:rPr>
              <a:t>.Moskalev</a:t>
            </a:r>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p:txBody>
      </p:sp>
      <p:sp>
        <p:nvSpPr>
          <p:cNvPr id="4" name="Прямоугольник 3"/>
          <p:cNvSpPr/>
          <p:nvPr/>
        </p:nvSpPr>
        <p:spPr>
          <a:xfrm>
            <a:off x="5387672" y="5517232"/>
            <a:ext cx="2485424" cy="276999"/>
          </a:xfrm>
          <a:prstGeom prst="rect">
            <a:avLst/>
          </a:prstGeom>
        </p:spPr>
        <p:txBody>
          <a:bodyPr wrap="none">
            <a:spAutoFit/>
          </a:bodyPr>
          <a:lstStyle/>
          <a:p>
            <a:r>
              <a:rPr lang="en-US" sz="1200" dirty="0" smtClean="0">
                <a:latin typeface="Times New Roman" pitchFamily="18" charset="0"/>
                <a:cs typeface="Times New Roman" pitchFamily="18" charset="0"/>
              </a:rPr>
              <a:t>From lecture of </a:t>
            </a:r>
            <a:r>
              <a:rPr lang="en-US" sz="1200" dirty="0" err="1" smtClean="0">
                <a:latin typeface="Times New Roman" pitchFamily="18" charset="0"/>
                <a:cs typeface="Times New Roman" pitchFamily="18" charset="0"/>
              </a:rPr>
              <a:t>I.Efimov</a:t>
            </a:r>
            <a:r>
              <a:rPr lang="en-US" sz="1200" dirty="0" smtClean="0">
                <a:latin typeface="Times New Roman" pitchFamily="18" charset="0"/>
                <a:cs typeface="Times New Roman" pitchFamily="18" charset="0"/>
              </a:rPr>
              <a:t> MIPT 2015</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702429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58615"/>
            <a:ext cx="5184576" cy="490065"/>
          </a:xfrm>
        </p:spPr>
        <p:txBody>
          <a:bodyPr>
            <a:noAutofit/>
          </a:bodyPr>
          <a:lstStyle/>
          <a:p>
            <a:pPr algn="ctr"/>
            <a:r>
              <a:rPr lang="en-US" sz="2400" b="1" dirty="0" smtClean="0">
                <a:solidFill>
                  <a:srgbClr val="FF0000"/>
                </a:solidFill>
                <a:latin typeface="Times New Roman" pitchFamily="18" charset="0"/>
                <a:cs typeface="Times New Roman" pitchFamily="18" charset="0"/>
              </a:rPr>
              <a:t>FOOD FACTORS </a:t>
            </a:r>
            <a:r>
              <a:rPr lang="en-US" sz="1000" b="1" dirty="0" smtClean="0">
                <a:solidFill>
                  <a:srgbClr val="FF0000"/>
                </a:solidFill>
                <a:latin typeface="Times New Roman" pitchFamily="18" charset="0"/>
                <a:cs typeface="Times New Roman" pitchFamily="18" charset="0"/>
              </a:rPr>
              <a:t>(by </a:t>
            </a:r>
            <a:r>
              <a:rPr lang="en-US" sz="1000" b="1" dirty="0" err="1" smtClean="0">
                <a:solidFill>
                  <a:srgbClr val="FF0000"/>
                </a:solidFill>
                <a:latin typeface="Times New Roman" pitchFamily="18" charset="0"/>
                <a:cs typeface="Times New Roman" pitchFamily="18" charset="0"/>
              </a:rPr>
              <a:t>A.Moskalev</a:t>
            </a:r>
            <a:r>
              <a:rPr lang="en-US" sz="1000" b="1" dirty="0" smtClean="0">
                <a:solidFill>
                  <a:srgbClr val="FF0000"/>
                </a:solidFill>
                <a:latin typeface="Times New Roman" pitchFamily="18" charset="0"/>
                <a:cs typeface="Times New Roman" pitchFamily="18" charset="0"/>
              </a:rPr>
              <a:t>)</a:t>
            </a:r>
            <a:endParaRPr lang="ru-RU" sz="1000" b="1" dirty="0">
              <a:solidFill>
                <a:srgbClr val="FF0000"/>
              </a:solidFill>
              <a:latin typeface="Times New Roman" pitchFamily="18" charset="0"/>
              <a:cs typeface="Times New Roman" pitchFamily="18" charset="0"/>
            </a:endParaRP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721" y="495431"/>
            <a:ext cx="3983361" cy="281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721" y="3323885"/>
            <a:ext cx="3983361" cy="288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85" y="462680"/>
            <a:ext cx="4824536" cy="297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185" y="3436645"/>
            <a:ext cx="4824536" cy="28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536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solidFill>
                  <a:srgbClr val="C00000"/>
                </a:solidFill>
                <a:latin typeface="Times New Roman" pitchFamily="18" charset="0"/>
                <a:cs typeface="Times New Roman" pitchFamily="18" charset="0"/>
              </a:rPr>
              <a:t>Precision medicine treatment</a:t>
            </a:r>
            <a:endParaRPr lang="ru-RU" b="1" dirty="0">
              <a:solidFill>
                <a:srgbClr val="C00000"/>
              </a:solidFill>
              <a:latin typeface="Times New Roman" pitchFamily="18" charset="0"/>
              <a:cs typeface="Times New Roman" pitchFamily="18" charset="0"/>
            </a:endParaRPr>
          </a:p>
        </p:txBody>
      </p:sp>
      <p:sp>
        <p:nvSpPr>
          <p:cNvPr id="3" name="Прямоугольник 2"/>
          <p:cNvSpPr/>
          <p:nvPr/>
        </p:nvSpPr>
        <p:spPr>
          <a:xfrm>
            <a:off x="0" y="836712"/>
            <a:ext cx="9144000" cy="2031325"/>
          </a:xfrm>
          <a:prstGeom prst="rect">
            <a:avLst/>
          </a:prstGeom>
        </p:spPr>
        <p:txBody>
          <a:bodyPr wrap="square">
            <a:spAutoFit/>
          </a:bodyPr>
          <a:lstStyle/>
          <a:p>
            <a:pPr algn="ctr"/>
            <a:r>
              <a:rPr lang="en-US" sz="2800" b="1" dirty="0">
                <a:latin typeface="Times New Roman" pitchFamily="18" charset="0"/>
                <a:cs typeface="Times New Roman" pitchFamily="18" charset="0"/>
              </a:rPr>
              <a:t>Although cancer and aging have been studied as independent diseases, mounting evidence suggest that cancer is an aging-associated disease and that cancer and aging share many molecular pathways. </a:t>
            </a:r>
            <a:endParaRPr lang="en-US" sz="2800" b="1"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Telomerase </a:t>
            </a:r>
            <a:r>
              <a:rPr lang="en-US" sz="1400" dirty="0">
                <a:latin typeface="Times New Roman" pitchFamily="18" charset="0"/>
                <a:cs typeface="Times New Roman" pitchFamily="18" charset="0"/>
              </a:rPr>
              <a:t>at the intersection of cancer and </a:t>
            </a:r>
            <a:r>
              <a:rPr lang="en-US" sz="1400" dirty="0" smtClean="0">
                <a:latin typeface="Times New Roman" pitchFamily="18" charset="0"/>
                <a:cs typeface="Times New Roman" pitchFamily="18" charset="0"/>
              </a:rPr>
              <a:t>aging Bruno </a:t>
            </a:r>
            <a:r>
              <a:rPr lang="en-US" sz="1400" dirty="0" err="1">
                <a:latin typeface="Times New Roman" pitchFamily="18" charset="0"/>
                <a:cs typeface="Times New Roman" pitchFamily="18" charset="0"/>
              </a:rPr>
              <a:t>Bernardes</a:t>
            </a:r>
            <a:r>
              <a:rPr lang="en-US" sz="1400" dirty="0">
                <a:latin typeface="Times New Roman" pitchFamily="18" charset="0"/>
                <a:cs typeface="Times New Roman" pitchFamily="18" charset="0"/>
              </a:rPr>
              <a:t> de </a:t>
            </a:r>
            <a:r>
              <a:rPr lang="en-US" sz="1400" dirty="0" smtClean="0">
                <a:latin typeface="Times New Roman" pitchFamily="18" charset="0"/>
                <a:cs typeface="Times New Roman" pitchFamily="18" charset="0"/>
              </a:rPr>
              <a:t>Jesus </a:t>
            </a:r>
            <a:r>
              <a:rPr lang="en-US" sz="1400" dirty="0">
                <a:latin typeface="Times New Roman" pitchFamily="18" charset="0"/>
                <a:cs typeface="Times New Roman" pitchFamily="18" charset="0"/>
              </a:rPr>
              <a:t>and Maria A. </a:t>
            </a:r>
            <a:r>
              <a:rPr lang="en-US" sz="1400" dirty="0" err="1" smtClean="0">
                <a:latin typeface="Times New Roman" pitchFamily="18" charset="0"/>
                <a:cs typeface="Times New Roman" pitchFamily="18" charset="0"/>
              </a:rPr>
              <a:t>Blasco</a:t>
            </a:r>
            <a:endParaRPr lang="ru-RU" sz="1400" dirty="0">
              <a:latin typeface="Times New Roman" pitchFamily="18" charset="0"/>
              <a:cs typeface="Times New Roman" pitchFamily="18" charset="0"/>
            </a:endParaRPr>
          </a:p>
        </p:txBody>
      </p:sp>
      <p:sp>
        <p:nvSpPr>
          <p:cNvPr id="4" name="Прямоугольник 3"/>
          <p:cNvSpPr/>
          <p:nvPr/>
        </p:nvSpPr>
        <p:spPr>
          <a:xfrm>
            <a:off x="55344" y="3212976"/>
            <a:ext cx="8712968" cy="2246769"/>
          </a:xfrm>
          <a:prstGeom prst="rect">
            <a:avLst/>
          </a:prstGeom>
        </p:spPr>
        <p:txBody>
          <a:bodyPr wrap="square">
            <a:spAutoFit/>
          </a:bodyPr>
          <a:lstStyle/>
          <a:p>
            <a:r>
              <a:rPr lang="en-US" sz="2000" dirty="0">
                <a:latin typeface="Times New Roman" pitchFamily="18" charset="0"/>
                <a:cs typeface="Times New Roman" pitchFamily="18" charset="0"/>
              </a:rPr>
              <a:t>I</a:t>
            </a:r>
            <a:r>
              <a:rPr lang="en-US" sz="2000" dirty="0" smtClean="0">
                <a:latin typeface="Times New Roman" pitchFamily="18" charset="0"/>
                <a:cs typeface="Times New Roman" pitchFamily="18" charset="0"/>
              </a:rPr>
              <a:t>nstead of standard care options after cancer was detected:</a:t>
            </a:r>
          </a:p>
          <a:p>
            <a:r>
              <a:rPr lang="en-US" sz="2000" dirty="0" smtClean="0">
                <a:latin typeface="Times New Roman" pitchFamily="18" charset="0"/>
                <a:cs typeface="Times New Roman" pitchFamily="18" charset="0"/>
              </a:rPr>
              <a:t>Testing a </a:t>
            </a:r>
            <a:r>
              <a:rPr lang="en-US" sz="2000" dirty="0">
                <a:latin typeface="Times New Roman" pitchFamily="18" charset="0"/>
                <a:cs typeface="Times New Roman" pitchFamily="18" charset="0"/>
              </a:rPr>
              <a:t>cancer to find out if a certain type of treatment will work on </a:t>
            </a:r>
            <a:r>
              <a:rPr lang="en-US" sz="2000" dirty="0" smtClean="0">
                <a:latin typeface="Times New Roman" pitchFamily="18" charset="0"/>
                <a:cs typeface="Times New Roman" pitchFamily="18" charset="0"/>
              </a:rPr>
              <a:t>it</a:t>
            </a:r>
          </a:p>
          <a:p>
            <a:r>
              <a:rPr lang="en-US" sz="2000" dirty="0" smtClean="0">
                <a:latin typeface="Times New Roman" pitchFamily="18" charset="0"/>
                <a:cs typeface="Times New Roman" pitchFamily="18" charset="0"/>
              </a:rPr>
              <a:t>Biopsy or blood test for circulating cancer stem cells – personalized care based on cancer sensitivity</a:t>
            </a:r>
          </a:p>
          <a:p>
            <a:r>
              <a:rPr lang="en-US" sz="2000" dirty="0" smtClean="0">
                <a:latin typeface="Times New Roman" pitchFamily="18" charset="0"/>
                <a:cs typeface="Times New Roman" pitchFamily="18" charset="0"/>
              </a:rPr>
              <a:t>Genetic testing to choose the existing medicine from bioinformatics library VS</a:t>
            </a:r>
          </a:p>
          <a:p>
            <a:r>
              <a:rPr lang="en-US" sz="2000" dirty="0" smtClean="0">
                <a:latin typeface="Times New Roman" pitchFamily="18" charset="0"/>
                <a:cs typeface="Times New Roman" pitchFamily="18" charset="0"/>
              </a:rPr>
              <a:t>Search for new molecules for new discovered mutations</a:t>
            </a:r>
          </a:p>
          <a:p>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370366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solidFill>
                  <a:srgbClr val="C00000"/>
                </a:solidFill>
                <a:latin typeface="Times New Roman" pitchFamily="18" charset="0"/>
                <a:cs typeface="Times New Roman" pitchFamily="18" charset="0"/>
              </a:rPr>
              <a:t>The Cancer Genome Atlas by NIH</a:t>
            </a:r>
            <a:endParaRPr lang="ru-RU" b="1" dirty="0">
              <a:solidFill>
                <a:srgbClr val="C00000"/>
              </a:solidFill>
              <a:latin typeface="Times New Roman" pitchFamily="18" charset="0"/>
              <a:cs typeface="Times New Roman" pitchFamily="18" charset="0"/>
            </a:endParaRPr>
          </a:p>
        </p:txBody>
      </p:sp>
      <p:sp>
        <p:nvSpPr>
          <p:cNvPr id="3" name="Прямоугольник 2"/>
          <p:cNvSpPr/>
          <p:nvPr/>
        </p:nvSpPr>
        <p:spPr>
          <a:xfrm>
            <a:off x="683568" y="1431454"/>
            <a:ext cx="7992888" cy="4893647"/>
          </a:xfrm>
          <a:prstGeom prst="rect">
            <a:avLst/>
          </a:prstGeom>
        </p:spPr>
        <p:txBody>
          <a:bodyPr wrap="square">
            <a:spAutoFit/>
          </a:bodyPr>
          <a:lstStyle/>
          <a:p>
            <a:pPr algn="ctr"/>
            <a:r>
              <a:rPr lang="en-US" sz="2400" b="1" dirty="0">
                <a:latin typeface="Times New Roman" pitchFamily="18" charset="0"/>
                <a:cs typeface="Times New Roman" pitchFamily="18" charset="0"/>
              </a:rPr>
              <a:t>Poor prognosis and overall public health impact</a:t>
            </a:r>
          </a:p>
          <a:p>
            <a:pPr algn="ctr"/>
            <a:r>
              <a:rPr lang="en-US" sz="2000" dirty="0" smtClean="0">
                <a:latin typeface="Times New Roman" pitchFamily="18" charset="0"/>
                <a:cs typeface="Times New Roman" pitchFamily="18" charset="0"/>
              </a:rPr>
              <a:t>Cervical </a:t>
            </a:r>
            <a:r>
              <a:rPr lang="en-US" sz="2000" dirty="0">
                <a:latin typeface="Times New Roman" pitchFamily="18" charset="0"/>
                <a:cs typeface="Times New Roman" pitchFamily="18" charset="0"/>
              </a:rPr>
              <a:t>cancer</a:t>
            </a:r>
          </a:p>
          <a:p>
            <a:pPr algn="ctr"/>
            <a:r>
              <a:rPr lang="en-US" sz="2000" dirty="0" err="1">
                <a:latin typeface="Times New Roman" pitchFamily="18" charset="0"/>
                <a:cs typeface="Times New Roman" pitchFamily="18" charset="0"/>
              </a:rPr>
              <a:t>Cholangiocarcinoma</a:t>
            </a:r>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Esophageal carcinoma</a:t>
            </a:r>
          </a:p>
          <a:p>
            <a:pPr algn="ctr"/>
            <a:r>
              <a:rPr lang="en-US" sz="2000" dirty="0">
                <a:latin typeface="Times New Roman" pitchFamily="18" charset="0"/>
                <a:cs typeface="Times New Roman" pitchFamily="18" charset="0"/>
              </a:rPr>
              <a:t>Liver hepatocellular carcinoma</a:t>
            </a:r>
          </a:p>
          <a:p>
            <a:pPr algn="ctr"/>
            <a:r>
              <a:rPr lang="en-US" sz="2000" dirty="0">
                <a:latin typeface="Times New Roman" pitchFamily="18" charset="0"/>
                <a:cs typeface="Times New Roman" pitchFamily="18" charset="0"/>
              </a:rPr>
              <a:t>Mesothelioma</a:t>
            </a:r>
          </a:p>
          <a:p>
            <a:pPr algn="ctr"/>
            <a:r>
              <a:rPr lang="en-US" sz="2000" dirty="0">
                <a:latin typeface="Times New Roman" pitchFamily="18" charset="0"/>
                <a:cs typeface="Times New Roman" pitchFamily="18" charset="0"/>
              </a:rPr>
              <a:t>Pancreatic ductal adenocarcinoma</a:t>
            </a:r>
          </a:p>
          <a:p>
            <a:pPr algn="ctr"/>
            <a:r>
              <a:rPr lang="en-US" sz="2000" dirty="0" err="1">
                <a:latin typeface="Times New Roman" pitchFamily="18" charset="0"/>
                <a:cs typeface="Times New Roman" pitchFamily="18" charset="0"/>
              </a:rPr>
              <a:t>Paraganglioma</a:t>
            </a:r>
            <a:r>
              <a:rPr lang="en-US" sz="2000" dirty="0">
                <a:latin typeface="Times New Roman" pitchFamily="18" charset="0"/>
                <a:cs typeface="Times New Roman" pitchFamily="18" charset="0"/>
              </a:rPr>
              <a:t> &amp; </a:t>
            </a:r>
            <a:r>
              <a:rPr lang="en-US" sz="2000" dirty="0" err="1">
                <a:latin typeface="Times New Roman" pitchFamily="18" charset="0"/>
                <a:cs typeface="Times New Roman" pitchFamily="18" charset="0"/>
              </a:rPr>
              <a:t>Pheochromocytoma</a:t>
            </a:r>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Sarcoma</a:t>
            </a:r>
          </a:p>
          <a:p>
            <a:pPr algn="ctr"/>
            <a:r>
              <a:rPr lang="en-US" sz="2000" dirty="0">
                <a:latin typeface="Times New Roman" pitchFamily="18" charset="0"/>
                <a:cs typeface="Times New Roman" pitchFamily="18" charset="0"/>
              </a:rPr>
              <a:t>Testicular germ cell cancer</a:t>
            </a:r>
          </a:p>
          <a:p>
            <a:pPr algn="ctr"/>
            <a:r>
              <a:rPr lang="en-US" sz="2000" dirty="0" err="1">
                <a:latin typeface="Times New Roman" pitchFamily="18" charset="0"/>
                <a:cs typeface="Times New Roman" pitchFamily="18" charset="0"/>
              </a:rPr>
              <a:t>Thymoma</a:t>
            </a:r>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Uterine </a:t>
            </a:r>
            <a:r>
              <a:rPr lang="en-US" sz="2000" dirty="0" err="1">
                <a:latin typeface="Times New Roman" pitchFamily="18" charset="0"/>
                <a:cs typeface="Times New Roman" pitchFamily="18" charset="0"/>
              </a:rPr>
              <a:t>carcinosarcoma</a:t>
            </a:r>
            <a:endParaRPr lang="en-US" sz="2000" dirty="0">
              <a:latin typeface="Times New Roman" pitchFamily="18" charset="0"/>
              <a:cs typeface="Times New Roman" pitchFamily="18" charset="0"/>
            </a:endParaRPr>
          </a:p>
          <a:p>
            <a:pPr algn="ctr"/>
            <a:r>
              <a:rPr lang="en-US" sz="2000" dirty="0" err="1">
                <a:latin typeface="Times New Roman" pitchFamily="18" charset="0"/>
                <a:cs typeface="Times New Roman" pitchFamily="18" charset="0"/>
              </a:rPr>
              <a:t>Uveal</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melanoma</a:t>
            </a:r>
          </a:p>
          <a:p>
            <a:pPr algn="ctr"/>
            <a:endParaRPr lang="en-US" sz="2000" dirty="0">
              <a:latin typeface="Times New Roman" pitchFamily="18" charset="0"/>
              <a:cs typeface="Times New Roman" pitchFamily="18" charset="0"/>
            </a:endParaRPr>
          </a:p>
          <a:p>
            <a:pPr algn="ctr"/>
            <a:r>
              <a:rPr lang="en-US" sz="2800" b="1" dirty="0" smtClean="0">
                <a:latin typeface="Times New Roman" pitchFamily="18" charset="0"/>
                <a:cs typeface="Times New Roman" pitchFamily="18" charset="0"/>
              </a:rPr>
              <a:t>333</a:t>
            </a:r>
            <a:r>
              <a:rPr lang="en-US" sz="2000" dirty="0" smtClean="0">
                <a:latin typeface="Times New Roman" pitchFamily="18" charset="0"/>
                <a:cs typeface="Times New Roman" pitchFamily="18" charset="0"/>
              </a:rPr>
              <a:t> types of Prostate cancer are under investigation!</a:t>
            </a:r>
            <a:endParaRPr lang="ru-RU" sz="20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764704"/>
            <a:ext cx="488632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106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solidFill>
                  <a:srgbClr val="FF0000"/>
                </a:solidFill>
                <a:latin typeface="Times New Roman" pitchFamily="18" charset="0"/>
                <a:cs typeface="Times New Roman" pitchFamily="18" charset="0"/>
              </a:rPr>
              <a:t>NEURODEGENERATION</a:t>
            </a:r>
            <a:endParaRPr lang="ru-RU" b="1" dirty="0">
              <a:solidFill>
                <a:srgbClr val="FF0000"/>
              </a:solidFill>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148" y="908720"/>
            <a:ext cx="7640513" cy="519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502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88640"/>
            <a:ext cx="6336704" cy="1138138"/>
          </a:xfrm>
        </p:spPr>
        <p:txBody>
          <a:bodyPr>
            <a:noAutofit/>
          </a:bodyPr>
          <a:lstStyle/>
          <a:p>
            <a:pPr algn="ctr"/>
            <a:r>
              <a:rPr lang="en-US" b="1" dirty="0" smtClean="0">
                <a:solidFill>
                  <a:srgbClr val="C00000"/>
                </a:solidFill>
                <a:latin typeface="Times New Roman" panose="02020603050405020304" pitchFamily="18" charset="0"/>
                <a:cs typeface="Times New Roman" panose="02020603050405020304" pitchFamily="18" charset="0"/>
              </a:rPr>
              <a:t>Implementation of Precision Medicine into practice</a:t>
            </a:r>
            <a:endParaRPr lang="ru-RU" sz="4800"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762" y="1268760"/>
            <a:ext cx="9142237" cy="1384995"/>
          </a:xfrm>
          <a:prstGeom prst="rect">
            <a:avLst/>
          </a:prstGeom>
        </p:spPr>
        <p:txBody>
          <a:bodyPr wrap="square">
            <a:spAutoFit/>
          </a:bodyPr>
          <a:lstStyle/>
          <a:p>
            <a:pPr marL="457200" indent="-457200">
              <a:buFont typeface="+mj-lt"/>
              <a:buAutoNum type="arabicPeriod"/>
            </a:pPr>
            <a:r>
              <a:rPr lang="en-US" sz="2800" dirty="0" smtClean="0">
                <a:solidFill>
                  <a:srgbClr val="C00000"/>
                </a:solidFill>
                <a:latin typeface="Times New Roman" panose="02020603050405020304" pitchFamily="18" charset="0"/>
                <a:cs typeface="Times New Roman" panose="02020603050405020304" pitchFamily="18" charset="0"/>
              </a:rPr>
              <a:t>Classical </a:t>
            </a:r>
            <a:r>
              <a:rPr lang="en-US" sz="2800" dirty="0" err="1" smtClean="0">
                <a:solidFill>
                  <a:srgbClr val="C00000"/>
                </a:solidFill>
                <a:latin typeface="Times New Roman" panose="02020603050405020304" pitchFamily="18" charset="0"/>
                <a:cs typeface="Times New Roman" panose="02020603050405020304" pitchFamily="18" charset="0"/>
              </a:rPr>
              <a:t>questionary</a:t>
            </a:r>
            <a:r>
              <a:rPr lang="en-US" sz="2800" dirty="0" smtClean="0">
                <a:solidFill>
                  <a:srgbClr val="C00000"/>
                </a:solidFill>
                <a:latin typeface="Times New Roman" panose="02020603050405020304" pitchFamily="18" charset="0"/>
                <a:cs typeface="Times New Roman" panose="02020603050405020304" pitchFamily="18" charset="0"/>
              </a:rPr>
              <a:t> &amp; genetic testing</a:t>
            </a:r>
          </a:p>
          <a:p>
            <a:pPr marL="457200" indent="-457200">
              <a:buFont typeface="+mj-lt"/>
              <a:buAutoNum type="arabicPeriod"/>
            </a:pPr>
            <a:r>
              <a:rPr lang="en-US" sz="2800" dirty="0" smtClean="0">
                <a:solidFill>
                  <a:srgbClr val="C00000"/>
                </a:solidFill>
                <a:latin typeface="Times New Roman" panose="02020603050405020304" pitchFamily="18" charset="0"/>
                <a:cs typeface="Times New Roman" panose="02020603050405020304" pitchFamily="18" charset="0"/>
              </a:rPr>
              <a:t>Deep </a:t>
            </a:r>
            <a:r>
              <a:rPr lang="en-US" sz="2800" dirty="0">
                <a:solidFill>
                  <a:srgbClr val="C00000"/>
                </a:solidFill>
                <a:latin typeface="Times New Roman" panose="02020603050405020304" pitchFamily="18" charset="0"/>
                <a:cs typeface="Times New Roman" panose="02020603050405020304" pitchFamily="18" charset="0"/>
              </a:rPr>
              <a:t>patient’s involvement </a:t>
            </a:r>
            <a:r>
              <a:rPr lang="en-US" sz="2800" dirty="0" smtClean="0">
                <a:solidFill>
                  <a:srgbClr val="C00000"/>
                </a:solidFill>
                <a:latin typeface="Times New Roman" panose="02020603050405020304" pitchFamily="18" charset="0"/>
                <a:cs typeface="Times New Roman" panose="02020603050405020304" pitchFamily="18" charset="0"/>
              </a:rPr>
              <a:t>&amp; individual approach</a:t>
            </a:r>
          </a:p>
          <a:p>
            <a:pPr marL="457200" indent="-457200">
              <a:buFont typeface="+mj-lt"/>
              <a:buAutoNum type="arabicPeriod"/>
            </a:pPr>
            <a:r>
              <a:rPr lang="en-US" sz="2800" dirty="0" smtClean="0">
                <a:solidFill>
                  <a:srgbClr val="C00000"/>
                </a:solidFill>
                <a:latin typeface="Times New Roman" panose="02020603050405020304" pitchFamily="18" charset="0"/>
                <a:cs typeface="Times New Roman" panose="02020603050405020304" pitchFamily="18" charset="0"/>
              </a:rPr>
              <a:t>Change of law </a:t>
            </a:r>
            <a:r>
              <a:rPr lang="en-US" sz="2800" dirty="0">
                <a:solidFill>
                  <a:srgbClr val="C00000"/>
                </a:solidFill>
                <a:latin typeface="Times New Roman" panose="02020603050405020304" pitchFamily="18" charset="0"/>
                <a:cs typeface="Times New Roman" panose="02020603050405020304" pitchFamily="18" charset="0"/>
              </a:rPr>
              <a:t>&amp;</a:t>
            </a:r>
            <a:r>
              <a:rPr lang="en-US" sz="2800" dirty="0" smtClean="0">
                <a:solidFill>
                  <a:srgbClr val="C00000"/>
                </a:solidFill>
                <a:latin typeface="Times New Roman" panose="02020603050405020304" pitchFamily="18" charset="0"/>
                <a:cs typeface="Times New Roman" panose="02020603050405020304" pitchFamily="18" charset="0"/>
              </a:rPr>
              <a:t> regulations including insurance coverage</a:t>
            </a:r>
          </a:p>
        </p:txBody>
      </p:sp>
      <p:sp>
        <p:nvSpPr>
          <p:cNvPr id="4" name="Прямоугольник 3"/>
          <p:cNvSpPr/>
          <p:nvPr/>
        </p:nvSpPr>
        <p:spPr>
          <a:xfrm>
            <a:off x="1762" y="3068960"/>
            <a:ext cx="9142238" cy="369332"/>
          </a:xfrm>
          <a:prstGeom prst="rect">
            <a:avLst/>
          </a:prstGeom>
        </p:spPr>
        <p:txBody>
          <a:bodyPr wrap="square">
            <a:spAutoFit/>
          </a:bodyPr>
          <a:lstStyle/>
          <a:p>
            <a:r>
              <a:rPr lang="en-US" dirty="0" smtClean="0"/>
              <a:t> </a:t>
            </a:r>
            <a:endParaRPr lang="ru-RU" dirty="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 y="2653756"/>
            <a:ext cx="9142238" cy="3511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86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http://htmlgiant.com/wp-content/uploads/2009/09/nobelprize1.jpg"/>
          <p:cNvPicPr>
            <a:picLocks noChangeAspect="1" noChangeArrowheads="1"/>
          </p:cNvPicPr>
          <p:nvPr/>
        </p:nvPicPr>
        <p:blipFill>
          <a:blip r:embed="rId3" cstate="print"/>
          <a:srcRect t="27232" b="23109"/>
          <a:stretch>
            <a:fillRect/>
          </a:stretch>
        </p:blipFill>
        <p:spPr bwMode="auto">
          <a:xfrm>
            <a:off x="0" y="2365497"/>
            <a:ext cx="9144000" cy="2858164"/>
          </a:xfrm>
          <a:prstGeom prst="rect">
            <a:avLst/>
          </a:prstGeom>
          <a:noFill/>
        </p:spPr>
      </p:pic>
      <p:pic>
        <p:nvPicPr>
          <p:cNvPr id="28" name="Picture 7" descr="C:\Users\ezhebrak\Pictures\Нобелевские лауреаты copy.jpg"/>
          <p:cNvPicPr>
            <a:picLocks noChangeAspect="1" noChangeArrowheads="1"/>
          </p:cNvPicPr>
          <p:nvPr/>
        </p:nvPicPr>
        <p:blipFill>
          <a:blip r:embed="rId4" cstate="print"/>
          <a:srcRect/>
          <a:stretch>
            <a:fillRect/>
          </a:stretch>
        </p:blipFill>
        <p:spPr bwMode="auto">
          <a:xfrm>
            <a:off x="-6007" y="980729"/>
            <a:ext cx="7081437" cy="2381802"/>
          </a:xfrm>
          <a:prstGeom prst="rect">
            <a:avLst/>
          </a:prstGeom>
          <a:noFill/>
          <a:ln w="9525">
            <a:noFill/>
            <a:miter lim="800000"/>
            <a:headEnd/>
            <a:tailEnd/>
          </a:ln>
        </p:spPr>
      </p:pic>
      <p:sp>
        <p:nvSpPr>
          <p:cNvPr id="2" name="Заголовок 1"/>
          <p:cNvSpPr>
            <a:spLocks noGrp="1"/>
          </p:cNvSpPr>
          <p:nvPr>
            <p:ph type="title"/>
          </p:nvPr>
        </p:nvSpPr>
        <p:spPr>
          <a:xfrm>
            <a:off x="1012309" y="116632"/>
            <a:ext cx="7119382" cy="663294"/>
          </a:xfrm>
        </p:spPr>
        <p:txBody>
          <a:bodyPr>
            <a:normAutofit/>
          </a:bodyPr>
          <a:lstStyle/>
          <a:p>
            <a:pPr algn="ctr"/>
            <a:r>
              <a:rPr lang="en-US" sz="32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MIPT </a:t>
            </a:r>
            <a:r>
              <a:rPr lang="en-US" sz="3200" b="1" dirty="0" smtClean="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HISTORY</a:t>
            </a:r>
            <a:endParaRPr lang="ru-RU" sz="32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29" name="Picture 8" descr="C:\Users\ezhebrak\Pictures\Нобелевские лауреаты 2 copy.jpg"/>
          <p:cNvPicPr>
            <a:picLocks noChangeAspect="1" noChangeArrowheads="1"/>
          </p:cNvPicPr>
          <p:nvPr/>
        </p:nvPicPr>
        <p:blipFill>
          <a:blip r:embed="rId5" cstate="print"/>
          <a:srcRect/>
          <a:stretch>
            <a:fillRect/>
          </a:stretch>
        </p:blipFill>
        <p:spPr bwMode="auto">
          <a:xfrm>
            <a:off x="-6007" y="4150397"/>
            <a:ext cx="7011483" cy="2070305"/>
          </a:xfrm>
          <a:prstGeom prst="rect">
            <a:avLst/>
          </a:prstGeom>
          <a:noFill/>
          <a:ln w="9525">
            <a:noFill/>
            <a:miter lim="800000"/>
            <a:headEnd/>
            <a:tailEnd/>
          </a:ln>
        </p:spPr>
      </p:pic>
      <p:sp>
        <p:nvSpPr>
          <p:cNvPr id="31" name="Прямоугольник 30"/>
          <p:cNvSpPr/>
          <p:nvPr/>
        </p:nvSpPr>
        <p:spPr>
          <a:xfrm>
            <a:off x="0" y="3362531"/>
            <a:ext cx="5303158" cy="797627"/>
          </a:xfrm>
          <a:prstGeom prst="rect">
            <a:avLst/>
          </a:prstGeom>
          <a:solidFill>
            <a:schemeClr val="bg1">
              <a:alpha val="75000"/>
            </a:schemeClr>
          </a:solidFill>
        </p:spPr>
        <p:txBody>
          <a:bodyPr wrap="square" lIns="88348" tIns="44176" rIns="88348" bIns="44176">
            <a:noAutofit/>
          </a:bodyPr>
          <a:lstStyle/>
          <a:p>
            <a:pPr defTabSz="883078">
              <a:buFont typeface="Wingdings" pitchFamily="2" charset="2"/>
              <a:buChar char="q"/>
            </a:pPr>
            <a:r>
              <a:rPr lang="en-US" sz="1846" dirty="0">
                <a:solidFill>
                  <a:srgbClr val="355422"/>
                </a:solidFill>
                <a:cs typeface="Arial" charset="0"/>
              </a:rPr>
              <a:t> For the time of MIPT’s existence </a:t>
            </a:r>
            <a:r>
              <a:rPr lang="en-US" sz="1846" b="1" dirty="0">
                <a:solidFill>
                  <a:srgbClr val="355422"/>
                </a:solidFill>
                <a:cs typeface="Arial" charset="0"/>
              </a:rPr>
              <a:t>8 Nobel prize winners </a:t>
            </a:r>
            <a:r>
              <a:rPr lang="en-US" sz="1846" dirty="0">
                <a:solidFill>
                  <a:srgbClr val="355422"/>
                </a:solidFill>
                <a:cs typeface="Arial" charset="0"/>
              </a:rPr>
              <a:t>were its professors and founders</a:t>
            </a:r>
          </a:p>
          <a:p>
            <a:pPr defTabSz="883078">
              <a:buFont typeface="Wingdings" pitchFamily="2" charset="2"/>
              <a:buChar char="q"/>
            </a:pPr>
            <a:endParaRPr lang="en-US" sz="1662" dirty="0">
              <a:solidFill>
                <a:srgbClr val="355422"/>
              </a:solidFill>
              <a:cs typeface="Arial" charset="0"/>
            </a:endParaRPr>
          </a:p>
        </p:txBody>
      </p:sp>
      <p:sp>
        <p:nvSpPr>
          <p:cNvPr id="33" name="Прямоугольник 32"/>
          <p:cNvSpPr/>
          <p:nvPr/>
        </p:nvSpPr>
        <p:spPr>
          <a:xfrm>
            <a:off x="5303158" y="3362531"/>
            <a:ext cx="3840842" cy="797627"/>
          </a:xfrm>
          <a:prstGeom prst="rect">
            <a:avLst/>
          </a:prstGeom>
          <a:solidFill>
            <a:schemeClr val="bg1">
              <a:alpha val="72000"/>
            </a:schemeClr>
          </a:solidFill>
        </p:spPr>
        <p:txBody>
          <a:bodyPr wrap="square">
            <a:noAutofit/>
          </a:bodyPr>
          <a:lstStyle/>
          <a:p>
            <a:pPr defTabSz="883078">
              <a:buFont typeface="Wingdings" pitchFamily="2" charset="2"/>
              <a:buChar char="q"/>
            </a:pPr>
            <a:r>
              <a:rPr lang="en-US" sz="1846" b="1" dirty="0">
                <a:solidFill>
                  <a:srgbClr val="355422"/>
                </a:solidFill>
                <a:cs typeface="Arial" charset="0"/>
              </a:rPr>
              <a:t>2 Nobel prize  laureates </a:t>
            </a:r>
            <a:r>
              <a:rPr lang="en-US" sz="1846" dirty="0">
                <a:solidFill>
                  <a:srgbClr val="355422"/>
                </a:solidFill>
                <a:cs typeface="Arial" charset="0"/>
              </a:rPr>
              <a:t>for </a:t>
            </a:r>
            <a:r>
              <a:rPr lang="en-US" sz="1846" dirty="0" err="1">
                <a:solidFill>
                  <a:srgbClr val="355422"/>
                </a:solidFill>
                <a:cs typeface="Arial" charset="0"/>
              </a:rPr>
              <a:t>graphene</a:t>
            </a:r>
            <a:r>
              <a:rPr lang="en-US" sz="1846" dirty="0">
                <a:solidFill>
                  <a:srgbClr val="355422"/>
                </a:solidFill>
                <a:cs typeface="Arial" charset="0"/>
              </a:rPr>
              <a:t> in 2010 are </a:t>
            </a:r>
            <a:r>
              <a:rPr lang="en-US" sz="1846" b="1" dirty="0">
                <a:solidFill>
                  <a:srgbClr val="355422"/>
                </a:solidFill>
                <a:cs typeface="Arial" charset="0"/>
              </a:rPr>
              <a:t>MIPT graduates</a:t>
            </a:r>
          </a:p>
        </p:txBody>
      </p:sp>
      <p:pic>
        <p:nvPicPr>
          <p:cNvPr id="38920" name="Picture 8" descr="http://www.csmonitor.com/var/archive/storage/images/media/images/10-05-physics/8753619-1-eng-US/10-05-physics_full_600.jpg"/>
          <p:cNvPicPr>
            <a:picLocks noChangeAspect="1" noChangeArrowheads="1"/>
          </p:cNvPicPr>
          <p:nvPr/>
        </p:nvPicPr>
        <p:blipFill>
          <a:blip r:embed="rId6" cstate="print"/>
          <a:srcRect t="3176" r="52096" b="17419"/>
          <a:stretch>
            <a:fillRect/>
          </a:stretch>
        </p:blipFill>
        <p:spPr bwMode="auto">
          <a:xfrm>
            <a:off x="7042532" y="980728"/>
            <a:ext cx="2051720" cy="2390871"/>
          </a:xfrm>
          <a:prstGeom prst="rect">
            <a:avLst/>
          </a:prstGeom>
          <a:noFill/>
        </p:spPr>
      </p:pic>
      <p:pic>
        <p:nvPicPr>
          <p:cNvPr id="38922" name="Picture 10" descr="https://encrypted-tbn2.gstatic.com/images?q=tbn:ANd9GcTpbNuZ1wmSwsR89h-v4G6jjmOfRIHrZywD04-m_8Ddw8L62HBE"/>
          <p:cNvPicPr>
            <a:picLocks noChangeAspect="1" noChangeArrowheads="1"/>
          </p:cNvPicPr>
          <p:nvPr/>
        </p:nvPicPr>
        <p:blipFill>
          <a:blip r:embed="rId7" cstate="print"/>
          <a:srcRect b="12328"/>
          <a:stretch>
            <a:fillRect/>
          </a:stretch>
        </p:blipFill>
        <p:spPr bwMode="auto">
          <a:xfrm>
            <a:off x="7042532" y="4150397"/>
            <a:ext cx="1993964" cy="2070305"/>
          </a:xfrm>
          <a:prstGeom prst="rect">
            <a:avLst/>
          </a:prstGeom>
          <a:noFill/>
        </p:spPr>
      </p:pic>
    </p:spTree>
    <p:extLst>
      <p:ext uri="{BB962C8B-B14F-4D97-AF65-F5344CB8AC3E}">
        <p14:creationId xmlns:p14="http://schemas.microsoft.com/office/powerpoint/2010/main" val="283963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332656"/>
            <a:ext cx="6120680" cy="562074"/>
          </a:xfrm>
        </p:spPr>
        <p:txBody>
          <a:bodyPr>
            <a:normAutofit fontScale="90000"/>
          </a:bodyPr>
          <a:lstStyle/>
          <a:p>
            <a:pPr algn="ctr"/>
            <a:r>
              <a:rPr lang="en-US" sz="3100" b="1" dirty="0">
                <a:solidFill>
                  <a:srgbClr val="C00000"/>
                </a:solidFill>
                <a:latin typeface="Times New Roman" pitchFamily="18" charset="0"/>
                <a:cs typeface="Times New Roman" pitchFamily="18" charset="0"/>
              </a:rPr>
              <a:t>To make </a:t>
            </a:r>
            <a:r>
              <a:rPr lang="en-US" sz="3100" b="1" dirty="0" smtClean="0">
                <a:solidFill>
                  <a:srgbClr val="C00000"/>
                </a:solidFill>
                <a:latin typeface="Times New Roman" pitchFamily="18" charset="0"/>
                <a:cs typeface="Times New Roman" pitchFamily="18" charset="0"/>
              </a:rPr>
              <a:t>Precision Medicine </a:t>
            </a:r>
            <a:r>
              <a:rPr lang="en-US" sz="3100" b="1" dirty="0">
                <a:solidFill>
                  <a:srgbClr val="C00000"/>
                </a:solidFill>
                <a:latin typeface="Times New Roman" pitchFamily="18" charset="0"/>
                <a:cs typeface="Times New Roman" pitchFamily="18" charset="0"/>
              </a:rPr>
              <a:t>happen:</a:t>
            </a:r>
            <a:r>
              <a:rPr lang="en-US" dirty="0"/>
              <a:t/>
            </a:r>
            <a:br>
              <a:rPr lang="en-US" dirty="0"/>
            </a:br>
            <a:endParaRPr lang="ru-RU" dirty="0"/>
          </a:p>
        </p:txBody>
      </p:sp>
      <p:sp>
        <p:nvSpPr>
          <p:cNvPr id="3" name="Прямоугольник 2"/>
          <p:cNvSpPr/>
          <p:nvPr/>
        </p:nvSpPr>
        <p:spPr>
          <a:xfrm>
            <a:off x="107504" y="620688"/>
            <a:ext cx="9144000" cy="1569660"/>
          </a:xfrm>
          <a:prstGeom prst="rect">
            <a:avLst/>
          </a:prstGeom>
        </p:spPr>
        <p:txBody>
          <a:bodyPr wrap="square">
            <a:spAutoFit/>
          </a:bodyPr>
          <a:lstStyle/>
          <a:p>
            <a:r>
              <a:rPr lang="en-US" sz="2400" dirty="0" smtClean="0">
                <a:solidFill>
                  <a:srgbClr val="C00000"/>
                </a:solidFill>
                <a:latin typeface="Times New Roman" pitchFamily="18" charset="0"/>
                <a:cs typeface="Times New Roman" pitchFamily="18" charset="0"/>
              </a:rPr>
              <a:t>New </a:t>
            </a:r>
            <a:r>
              <a:rPr lang="en-US" sz="2400" dirty="0">
                <a:solidFill>
                  <a:srgbClr val="C00000"/>
                </a:solidFill>
                <a:latin typeface="Times New Roman" pitchFamily="18" charset="0"/>
                <a:cs typeface="Times New Roman" pitchFamily="18" charset="0"/>
              </a:rPr>
              <a:t>approach to physician training </a:t>
            </a:r>
            <a:r>
              <a:rPr lang="en-US" sz="2400" dirty="0" smtClean="0">
                <a:solidFill>
                  <a:srgbClr val="C00000"/>
                </a:solidFill>
                <a:latin typeface="Times New Roman" pitchFamily="18" charset="0"/>
                <a:cs typeface="Times New Roman" pitchFamily="18" charset="0"/>
              </a:rPr>
              <a:t>(Biomedicine</a:t>
            </a:r>
            <a:r>
              <a:rPr lang="en-US" sz="2400" dirty="0">
                <a:solidFill>
                  <a:srgbClr val="C00000"/>
                </a:solidFill>
                <a:latin typeface="Times New Roman" pitchFamily="18" charset="0"/>
                <a:cs typeface="Times New Roman" pitchFamily="18" charset="0"/>
              </a:rPr>
              <a:t>)</a:t>
            </a:r>
          </a:p>
          <a:p>
            <a:r>
              <a:rPr lang="en-US" sz="2400" dirty="0">
                <a:solidFill>
                  <a:srgbClr val="C00000"/>
                </a:solidFill>
                <a:latin typeface="Times New Roman" pitchFamily="18" charset="0"/>
                <a:cs typeface="Times New Roman" pitchFamily="18" charset="0"/>
              </a:rPr>
              <a:t>New role of scientists in practical healthcare (translational medicine)</a:t>
            </a:r>
          </a:p>
          <a:p>
            <a:r>
              <a:rPr lang="en-US" sz="2400" dirty="0">
                <a:solidFill>
                  <a:srgbClr val="C00000"/>
                </a:solidFill>
                <a:latin typeface="Times New Roman" pitchFamily="18" charset="0"/>
                <a:cs typeface="Times New Roman" pitchFamily="18" charset="0"/>
              </a:rPr>
              <a:t>Public education through </a:t>
            </a:r>
            <a:r>
              <a:rPr lang="en-US" sz="2400" dirty="0" smtClean="0">
                <a:solidFill>
                  <a:srgbClr val="C00000"/>
                </a:solidFill>
                <a:latin typeface="Times New Roman" pitchFamily="18" charset="0"/>
                <a:cs typeface="Times New Roman" pitchFamily="18" charset="0"/>
              </a:rPr>
              <a:t>mass-media </a:t>
            </a:r>
          </a:p>
          <a:p>
            <a:r>
              <a:rPr lang="en-US" sz="2400" dirty="0" smtClean="0">
                <a:solidFill>
                  <a:srgbClr val="C00000"/>
                </a:solidFill>
                <a:latin typeface="Times New Roman" pitchFamily="18" charset="0"/>
                <a:cs typeface="Times New Roman" pitchFamily="18" charset="0"/>
              </a:rPr>
              <a:t>Law </a:t>
            </a:r>
            <a:r>
              <a:rPr lang="en-US" sz="2400" dirty="0">
                <a:solidFill>
                  <a:srgbClr val="C00000"/>
                </a:solidFill>
                <a:latin typeface="Times New Roman" pitchFamily="18" charset="0"/>
                <a:cs typeface="Times New Roman" pitchFamily="18" charset="0"/>
              </a:rPr>
              <a:t>initiatives to change the insurance </a:t>
            </a:r>
            <a:r>
              <a:rPr lang="en-US" sz="2400" dirty="0" smtClean="0">
                <a:solidFill>
                  <a:srgbClr val="C00000"/>
                </a:solidFill>
                <a:latin typeface="Times New Roman" pitchFamily="18" charset="0"/>
                <a:cs typeface="Times New Roman" pitchFamily="18" charset="0"/>
              </a:rPr>
              <a:t>policy (</a:t>
            </a:r>
            <a:r>
              <a:rPr lang="en-US" sz="2400" dirty="0">
                <a:solidFill>
                  <a:srgbClr val="C00000"/>
                </a:solidFill>
                <a:latin typeface="Times New Roman" pitchFamily="18" charset="0"/>
                <a:cs typeface="Times New Roman" pitchFamily="18" charset="0"/>
              </a:rPr>
              <a:t>personalized medicine</a:t>
            </a:r>
            <a:r>
              <a:rPr lang="en-US" sz="2400" dirty="0" smtClean="0">
                <a:solidFill>
                  <a:srgbClr val="C00000"/>
                </a:solidFill>
                <a:latin typeface="Times New Roman" pitchFamily="18" charset="0"/>
                <a:cs typeface="Times New Roman" pitchFamily="18" charset="0"/>
              </a:rPr>
              <a:t>)</a:t>
            </a:r>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32856"/>
            <a:ext cx="892899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405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 y="0"/>
            <a:ext cx="4571969"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 y="3717032"/>
            <a:ext cx="5580112"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338"/>
            <a:ext cx="4572000" cy="329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42" y="3717032"/>
            <a:ext cx="3563857" cy="315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115616" y="3284782"/>
            <a:ext cx="6913046" cy="523220"/>
          </a:xfrm>
          <a:prstGeom prst="rect">
            <a:avLst/>
          </a:prstGeom>
        </p:spPr>
        <p:txBody>
          <a:bodyPr wrap="none">
            <a:spAutoFit/>
          </a:bodyPr>
          <a:lstStyle/>
          <a:p>
            <a:r>
              <a:rPr lang="en-US" sz="2800" b="1" smtClean="0">
                <a:solidFill>
                  <a:srgbClr val="FF0000"/>
                </a:solidFill>
                <a:latin typeface="Times New Roman" pitchFamily="18" charset="0"/>
                <a:cs typeface="Times New Roman" pitchFamily="18" charset="0"/>
              </a:rPr>
              <a:t>THANK  YOU  </a:t>
            </a:r>
            <a:r>
              <a:rPr lang="en-US" sz="2800" b="1">
                <a:solidFill>
                  <a:srgbClr val="FF0000"/>
                </a:solidFill>
                <a:latin typeface="Times New Roman" pitchFamily="18" charset="0"/>
                <a:cs typeface="Times New Roman" pitchFamily="18" charset="0"/>
              </a:rPr>
              <a:t>FOR </a:t>
            </a:r>
            <a:r>
              <a:rPr lang="en-US" sz="2800" b="1" smtClean="0">
                <a:solidFill>
                  <a:srgbClr val="FF0000"/>
                </a:solidFill>
                <a:latin typeface="Times New Roman" pitchFamily="18" charset="0"/>
                <a:cs typeface="Times New Roman" pitchFamily="18" charset="0"/>
              </a:rPr>
              <a:t> YOUR  </a:t>
            </a:r>
            <a:r>
              <a:rPr lang="en-US" sz="2800" b="1" dirty="0">
                <a:solidFill>
                  <a:srgbClr val="FF0000"/>
                </a:solidFill>
                <a:latin typeface="Times New Roman" pitchFamily="18" charset="0"/>
                <a:cs typeface="Times New Roman" pitchFamily="18" charset="0"/>
              </a:rPr>
              <a:t>ATTENTION</a:t>
            </a:r>
          </a:p>
        </p:txBody>
      </p:sp>
    </p:spTree>
    <p:extLst>
      <p:ext uri="{BB962C8B-B14F-4D97-AF65-F5344CB8AC3E}">
        <p14:creationId xmlns:p14="http://schemas.microsoft.com/office/powerpoint/2010/main" val="3940093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633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1035" y="188640"/>
            <a:ext cx="5688632" cy="562074"/>
          </a:xfrm>
        </p:spPr>
        <p:txBody>
          <a:bodyPr>
            <a:normAutofit fontScale="90000"/>
          </a:bodyPr>
          <a:lstStyle/>
          <a:p>
            <a:pPr algn="ctr"/>
            <a:r>
              <a:rPr lang="en-US" b="1" dirty="0" smtClean="0">
                <a:solidFill>
                  <a:srgbClr val="C00000"/>
                </a:solidFill>
                <a:latin typeface="Times New Roman" panose="02020603050405020304" pitchFamily="18" charset="0"/>
                <a:cs typeface="Times New Roman" panose="02020603050405020304" pitchFamily="18" charset="0"/>
              </a:rPr>
              <a:t>NEW DEFINITIONS FOR MEDICINE</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70875" y="836712"/>
            <a:ext cx="8568952" cy="3170099"/>
          </a:xfrm>
          <a:prstGeom prst="rect">
            <a:avLst/>
          </a:prstGeom>
        </p:spPr>
        <p:txBody>
          <a:bodyPr wrap="square">
            <a:spAutoFit/>
          </a:bodyPr>
          <a:lstStyle/>
          <a:p>
            <a:r>
              <a:rPr lang="en-US" sz="2000" b="1" dirty="0" smtClean="0">
                <a:solidFill>
                  <a:srgbClr val="C00000"/>
                </a:solidFill>
                <a:latin typeface="Times New Roman" panose="02020603050405020304" pitchFamily="18" charset="0"/>
                <a:cs typeface="Times New Roman" panose="02020603050405020304" pitchFamily="18" charset="0"/>
              </a:rPr>
              <a:t>TRANSLATIONAL MEDICINE is </a:t>
            </a:r>
            <a:r>
              <a:rPr lang="en-US" sz="2000" b="1" dirty="0">
                <a:solidFill>
                  <a:srgbClr val="C00000"/>
                </a:solidFill>
                <a:latin typeface="Times New Roman" panose="02020603050405020304" pitchFamily="18" charset="0"/>
                <a:cs typeface="Times New Roman" panose="02020603050405020304" pitchFamily="18" charset="0"/>
              </a:rPr>
              <a:t>a discipline within biomedical and public health research that aims to improve the health of individuals and the community by "translating" findings into diagnostic tools, medicines, procedures, policies and education</a:t>
            </a:r>
            <a:r>
              <a:rPr lang="en-US" sz="2000" dirty="0">
                <a:solidFill>
                  <a:srgbClr val="C00000"/>
                </a:solidFill>
                <a:latin typeface="Times New Roman" panose="02020603050405020304" pitchFamily="18" charset="0"/>
                <a:cs typeface="Times New Roman" panose="02020603050405020304" pitchFamily="18" charset="0"/>
              </a:rPr>
              <a:t>. </a:t>
            </a:r>
            <a:endParaRPr lang="en-US" sz="2000" dirty="0" smtClean="0">
              <a:solidFill>
                <a:srgbClr val="C00000"/>
              </a:solidFill>
              <a:latin typeface="Times New Roman" panose="02020603050405020304" pitchFamily="18" charset="0"/>
              <a:cs typeface="Times New Roman" panose="02020603050405020304" pitchFamily="18" charset="0"/>
            </a:endParaRPr>
          </a:p>
          <a:p>
            <a:endParaRPr lang="en-US" sz="2000" dirty="0" smtClean="0">
              <a:solidFill>
                <a:srgbClr val="C00000"/>
              </a:solidFill>
              <a:latin typeface="Times New Roman" panose="02020603050405020304" pitchFamily="18" charset="0"/>
              <a:cs typeface="Times New Roman" panose="02020603050405020304" pitchFamily="18" charset="0"/>
            </a:endParaRPr>
          </a:p>
          <a:p>
            <a:r>
              <a:rPr lang="en-US" sz="2000" b="1" dirty="0" smtClean="0">
                <a:solidFill>
                  <a:srgbClr val="C00000"/>
                </a:solidFill>
                <a:latin typeface="Times New Roman" panose="02020603050405020304" pitchFamily="18" charset="0"/>
                <a:cs typeface="Times New Roman" panose="02020603050405020304" pitchFamily="18" charset="0"/>
              </a:rPr>
              <a:t>PREVENTIVE MEDICINE consists </a:t>
            </a:r>
            <a:r>
              <a:rPr lang="en-US" sz="2000" b="1" dirty="0">
                <a:solidFill>
                  <a:srgbClr val="C00000"/>
                </a:solidFill>
                <a:latin typeface="Times New Roman" panose="02020603050405020304" pitchFamily="18" charset="0"/>
                <a:cs typeface="Times New Roman" panose="02020603050405020304" pitchFamily="18" charset="0"/>
              </a:rPr>
              <a:t>of measures taken for disease prevention, as opposed to disease </a:t>
            </a:r>
            <a:r>
              <a:rPr lang="en-US" sz="2000" b="1" dirty="0" smtClean="0">
                <a:solidFill>
                  <a:srgbClr val="C00000"/>
                </a:solidFill>
                <a:latin typeface="Times New Roman" panose="02020603050405020304" pitchFamily="18" charset="0"/>
                <a:cs typeface="Times New Roman" panose="02020603050405020304" pitchFamily="18" charset="0"/>
              </a:rPr>
              <a:t>treatment. Just </a:t>
            </a:r>
            <a:r>
              <a:rPr lang="en-US" sz="2000" b="1" dirty="0">
                <a:solidFill>
                  <a:srgbClr val="C00000"/>
                </a:solidFill>
                <a:latin typeface="Times New Roman" panose="02020603050405020304" pitchFamily="18" charset="0"/>
                <a:cs typeface="Times New Roman" panose="02020603050405020304" pitchFamily="18" charset="0"/>
              </a:rPr>
              <a:t>as health encompasses a variety of physical and mental states, so do disease and disability, which are affected by environmental factors, genetic predisposition, disease agents, and lifestyle choices</a:t>
            </a:r>
            <a:r>
              <a:rPr lang="en-US" sz="2000" b="1" dirty="0" smtClean="0">
                <a:solidFill>
                  <a:srgbClr val="C00000"/>
                </a:solidFill>
                <a:latin typeface="Times New Roman" panose="02020603050405020304" pitchFamily="18" charset="0"/>
                <a:cs typeface="Times New Roman" panose="02020603050405020304" pitchFamily="18" charset="0"/>
              </a:rPr>
              <a:t>.</a:t>
            </a: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70875" y="4182472"/>
            <a:ext cx="8568952" cy="1938992"/>
          </a:xfrm>
          <a:prstGeom prst="rect">
            <a:avLst/>
          </a:prstGeom>
        </p:spPr>
        <p:txBody>
          <a:bodyPr wrap="square">
            <a:spAutoFit/>
          </a:bodyPr>
          <a:lstStyle/>
          <a:p>
            <a:r>
              <a:rPr lang="en-US" sz="2000" b="1" dirty="0" smtClean="0">
                <a:solidFill>
                  <a:srgbClr val="C00000"/>
                </a:solidFill>
                <a:latin typeface="Times New Roman" panose="02020603050405020304" pitchFamily="18" charset="0"/>
                <a:cs typeface="Times New Roman" panose="02020603050405020304" pitchFamily="18" charset="0"/>
              </a:rPr>
              <a:t>PERSONALIZED </a:t>
            </a:r>
            <a:r>
              <a:rPr lang="en-US" sz="2000" b="1" dirty="0">
                <a:solidFill>
                  <a:srgbClr val="C00000"/>
                </a:solidFill>
                <a:latin typeface="Times New Roman" panose="02020603050405020304" pitchFamily="18" charset="0"/>
                <a:cs typeface="Times New Roman" panose="02020603050405020304" pitchFamily="18" charset="0"/>
              </a:rPr>
              <a:t>MEDICINE is a medical model that proposes the customization of healthcare - with medical decisions, practices, and/or products being tailored to the individual patient. </a:t>
            </a:r>
            <a:r>
              <a:rPr lang="en-US" sz="2000" b="1" dirty="0" smtClean="0">
                <a:solidFill>
                  <a:srgbClr val="C00000"/>
                </a:solidFill>
                <a:latin typeface="Times New Roman" panose="02020603050405020304" pitchFamily="18" charset="0"/>
                <a:cs typeface="Times New Roman" panose="02020603050405020304" pitchFamily="18" charset="0"/>
              </a:rPr>
              <a:t>In this model, diagnostic </a:t>
            </a:r>
            <a:r>
              <a:rPr lang="en-US" sz="2000" b="1" dirty="0">
                <a:solidFill>
                  <a:srgbClr val="C00000"/>
                </a:solidFill>
                <a:latin typeface="Times New Roman" panose="02020603050405020304" pitchFamily="18" charset="0"/>
                <a:cs typeface="Times New Roman" panose="02020603050405020304" pitchFamily="18" charset="0"/>
              </a:rPr>
              <a:t>testing </a:t>
            </a:r>
            <a:r>
              <a:rPr lang="en-US" sz="2000" b="1" dirty="0" smtClean="0">
                <a:solidFill>
                  <a:srgbClr val="C00000"/>
                </a:solidFill>
                <a:latin typeface="Times New Roman" panose="02020603050405020304" pitchFamily="18" charset="0"/>
                <a:cs typeface="Times New Roman" panose="02020603050405020304" pitchFamily="18" charset="0"/>
              </a:rPr>
              <a:t>is </a:t>
            </a:r>
            <a:r>
              <a:rPr lang="en-US" sz="2000" b="1" dirty="0">
                <a:solidFill>
                  <a:srgbClr val="C00000"/>
                </a:solidFill>
                <a:latin typeface="Times New Roman" panose="02020603050405020304" pitchFamily="18" charset="0"/>
                <a:cs typeface="Times New Roman" panose="02020603050405020304" pitchFamily="18" charset="0"/>
              </a:rPr>
              <a:t>often employed for selecting appropriate and optimal therapies based on the context of a patient’s genetic content or other molecular or cellular analysis</a:t>
            </a:r>
            <a:r>
              <a:rPr lang="en-US"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49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88640"/>
            <a:ext cx="5688632" cy="792088"/>
          </a:xfrm>
        </p:spPr>
        <p:txBody>
          <a:bodyPr>
            <a:normAutofit/>
          </a:bodyPr>
          <a:lstStyle/>
          <a:p>
            <a:pPr algn="ctr"/>
            <a:r>
              <a:rPr lang="en-US" b="1" dirty="0" smtClean="0">
                <a:solidFill>
                  <a:srgbClr val="C00000"/>
                </a:solidFill>
                <a:latin typeface="Times New Roman" panose="02020603050405020304" pitchFamily="18" charset="0"/>
                <a:cs typeface="Times New Roman" panose="02020603050405020304" pitchFamily="18" charset="0"/>
              </a:rPr>
              <a:t>NEW HEALTHCARE MODEL</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7504" y="1443841"/>
            <a:ext cx="9036496" cy="4524315"/>
          </a:xfrm>
          <a:prstGeom prst="rect">
            <a:avLst/>
          </a:prstGeom>
        </p:spPr>
        <p:txBody>
          <a:bodyPr wrap="square">
            <a:spAutoFit/>
          </a:bodyPr>
          <a:lstStyle/>
          <a:p>
            <a:pPr algn="ctr"/>
            <a:endParaRPr lang="en-US" sz="3200" b="1" dirty="0">
              <a:solidFill>
                <a:schemeClr val="tx2">
                  <a:lumMod val="50000"/>
                </a:schemeClr>
              </a:solidFill>
              <a:latin typeface="Times New Roman" panose="02020603050405020304" pitchFamily="18" charset="0"/>
              <a:cs typeface="Times New Roman" panose="02020603050405020304" pitchFamily="18" charset="0"/>
            </a:endParaRPr>
          </a:p>
          <a:p>
            <a:pPr algn="ctr"/>
            <a:endParaRPr lang="en-US" sz="3200" b="1" dirty="0" smtClean="0">
              <a:solidFill>
                <a:schemeClr val="tx2">
                  <a:lumMod val="50000"/>
                </a:schemeClr>
              </a:solidFill>
              <a:latin typeface="Times New Roman" panose="02020603050405020304" pitchFamily="18" charset="0"/>
              <a:cs typeface="Times New Roman" panose="02020603050405020304" pitchFamily="18" charset="0"/>
            </a:endParaRPr>
          </a:p>
          <a:p>
            <a:pPr algn="ctr"/>
            <a:endParaRPr lang="en-US" sz="3200" b="1" dirty="0">
              <a:solidFill>
                <a:schemeClr val="tx2">
                  <a:lumMod val="50000"/>
                </a:schemeClr>
              </a:solidFill>
              <a:latin typeface="Times New Roman" panose="02020603050405020304" pitchFamily="18" charset="0"/>
              <a:cs typeface="Times New Roman" panose="02020603050405020304" pitchFamily="18" charset="0"/>
            </a:endParaRPr>
          </a:p>
          <a:p>
            <a:pPr algn="ctr"/>
            <a:endParaRPr lang="en-US" sz="3200" b="1" dirty="0" smtClean="0">
              <a:solidFill>
                <a:schemeClr val="tx2">
                  <a:lumMod val="50000"/>
                </a:schemeClr>
              </a:solidFill>
              <a:latin typeface="Times New Roman" panose="02020603050405020304" pitchFamily="18" charset="0"/>
              <a:cs typeface="Times New Roman" panose="02020603050405020304" pitchFamily="18" charset="0"/>
            </a:endParaRPr>
          </a:p>
          <a:p>
            <a:pPr algn="ctr"/>
            <a:endParaRPr lang="en-US" sz="3200" b="1" dirty="0">
              <a:solidFill>
                <a:schemeClr val="tx2">
                  <a:lumMod val="50000"/>
                </a:schemeClr>
              </a:solidFill>
              <a:latin typeface="Times New Roman" panose="02020603050405020304" pitchFamily="18" charset="0"/>
              <a:cs typeface="Times New Roman" panose="02020603050405020304" pitchFamily="18" charset="0"/>
            </a:endParaRPr>
          </a:p>
          <a:p>
            <a:pPr algn="ctr"/>
            <a:endParaRPr lang="en-US" sz="3200" b="1" dirty="0" smtClean="0">
              <a:solidFill>
                <a:schemeClr val="tx2">
                  <a:lumMod val="50000"/>
                </a:schemeClr>
              </a:solidFill>
              <a:latin typeface="Times New Roman" panose="02020603050405020304" pitchFamily="18" charset="0"/>
              <a:cs typeface="Times New Roman" panose="02020603050405020304" pitchFamily="18" charset="0"/>
            </a:endParaRPr>
          </a:p>
          <a:p>
            <a:pPr algn="ctr"/>
            <a:endParaRPr lang="en-US" sz="3200" b="1" dirty="0" smtClean="0">
              <a:solidFill>
                <a:schemeClr val="tx2">
                  <a:lumMod val="50000"/>
                </a:schemeClr>
              </a:solidFill>
              <a:latin typeface="Times New Roman" panose="02020603050405020304" pitchFamily="18" charset="0"/>
              <a:cs typeface="Times New Roman" panose="02020603050405020304" pitchFamily="18" charset="0"/>
            </a:endParaRPr>
          </a:p>
          <a:p>
            <a:pPr algn="ctr"/>
            <a:endParaRPr lang="en-US" sz="3200" b="1" dirty="0" smtClean="0">
              <a:solidFill>
                <a:schemeClr val="tx2">
                  <a:lumMod val="50000"/>
                </a:schemeClr>
              </a:solidFill>
              <a:latin typeface="Times New Roman" panose="02020603050405020304" pitchFamily="18" charset="0"/>
              <a:cs typeface="Times New Roman" panose="02020603050405020304" pitchFamily="18" charset="0"/>
            </a:endParaRPr>
          </a:p>
          <a:p>
            <a:pPr algn="ctr"/>
            <a:r>
              <a:rPr lang="en-US" sz="3200" b="1" dirty="0" smtClean="0">
                <a:solidFill>
                  <a:srgbClr val="C00000"/>
                </a:solidFill>
                <a:latin typeface="Times New Roman" panose="02020603050405020304" pitchFamily="18" charset="0"/>
                <a:cs typeface="Times New Roman" panose="02020603050405020304" pitchFamily="18" charset="0"/>
              </a:rPr>
              <a:t>PRECISION MEDICINE</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8" name="Блок-схема: объединение 7"/>
          <p:cNvSpPr/>
          <p:nvPr/>
        </p:nvSpPr>
        <p:spPr>
          <a:xfrm>
            <a:off x="2411760" y="1897666"/>
            <a:ext cx="4752528" cy="340354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latin typeface="Times New Roman" panose="02020603050405020304" pitchFamily="18" charset="0"/>
                <a:cs typeface="Times New Roman" panose="02020603050405020304" pitchFamily="18" charset="0"/>
              </a:rPr>
              <a:t>PERSONALIZED HEALTH PRODUCT</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11" name="Блок-схема: процесс 10"/>
          <p:cNvSpPr/>
          <p:nvPr/>
        </p:nvSpPr>
        <p:spPr>
          <a:xfrm>
            <a:off x="7164288" y="1897667"/>
            <a:ext cx="1579972"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latin typeface="Times New Roman" panose="02020603050405020304" pitchFamily="18" charset="0"/>
                <a:cs typeface="Times New Roman" panose="02020603050405020304" pitchFamily="18" charset="0"/>
              </a:rPr>
              <a:t>PERSONAL DATA</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12" name="Блок-схема: процесс 11"/>
          <p:cNvSpPr/>
          <p:nvPr/>
        </p:nvSpPr>
        <p:spPr>
          <a:xfrm>
            <a:off x="611560" y="1897667"/>
            <a:ext cx="18002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latin typeface="Times New Roman" panose="02020603050405020304" pitchFamily="18" charset="0"/>
                <a:cs typeface="Times New Roman" panose="02020603050405020304" pitchFamily="18" charset="0"/>
              </a:rPr>
              <a:t>SCIENTIFIC RESEARCH</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1282" y="797510"/>
            <a:ext cx="9144000" cy="1200329"/>
          </a:xfrm>
          <a:prstGeom prst="rect">
            <a:avLst/>
          </a:prstGeom>
        </p:spPr>
        <p:txBody>
          <a:bodyPr wrap="square">
            <a:spAutoFit/>
          </a:bodyPr>
          <a:lstStyle/>
          <a:p>
            <a:pPr lvl="0" algn="ctr"/>
            <a:r>
              <a:rPr lang="en-US" sz="2400" dirty="0">
                <a:solidFill>
                  <a:srgbClr val="C00000"/>
                </a:solidFill>
                <a:latin typeface="Times New Roman" panose="02020603050405020304" pitchFamily="18" charset="0"/>
                <a:cs typeface="Times New Roman" panose="02020603050405020304" pitchFamily="18" charset="0"/>
              </a:rPr>
              <a:t>Precision medicine is a medical model for high-efficiency, low-cost prevention and treatment of diseases tailored to individual patients based on their genetic content</a:t>
            </a:r>
            <a:r>
              <a:rPr lang="en-US" sz="2400" dirty="0" smtClean="0">
                <a:solidFill>
                  <a:srgbClr val="C00000"/>
                </a:solidFill>
                <a:latin typeface="Times New Roman" panose="02020603050405020304" pitchFamily="18" charset="0"/>
                <a:cs typeface="Times New Roman" panose="02020603050405020304" pitchFamily="18" charset="0"/>
              </a:rPr>
              <a:t>. (CAS, Chen Na)</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03" y="2852936"/>
            <a:ext cx="2952328" cy="252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34310" y="5375068"/>
            <a:ext cx="1150828" cy="307777"/>
          </a:xfrm>
          <a:prstGeom prst="rect">
            <a:avLst/>
          </a:prstGeom>
        </p:spPr>
        <p:txBody>
          <a:bodyPr wrap="none">
            <a:spAutoFit/>
          </a:bodyPr>
          <a:lstStyle/>
          <a:p>
            <a:r>
              <a:rPr lang="en-US" sz="1400" dirty="0" smtClean="0">
                <a:latin typeface="Times New Roman" pitchFamily="18" charset="0"/>
                <a:cs typeface="Times New Roman" pitchFamily="18" charset="0"/>
              </a:rPr>
              <a:t>www.fda.gov</a:t>
            </a:r>
            <a:endParaRPr lang="ru-RU" sz="1400" dirty="0">
              <a:latin typeface="Times New Roman" pitchFamily="18" charset="0"/>
              <a:cs typeface="Times New Roman" pitchFamily="18"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885208"/>
            <a:ext cx="2524494" cy="219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7415344" y="5116542"/>
            <a:ext cx="1524328" cy="307777"/>
          </a:xfrm>
          <a:prstGeom prst="rect">
            <a:avLst/>
          </a:prstGeom>
        </p:spPr>
        <p:txBody>
          <a:bodyPr wrap="none">
            <a:spAutoFit/>
          </a:bodyPr>
          <a:lstStyle/>
          <a:p>
            <a:r>
              <a:rPr lang="en-US" sz="1400" dirty="0" smtClean="0">
                <a:latin typeface="Times New Roman" pitchFamily="18" charset="0"/>
                <a:cs typeface="Times New Roman" pitchFamily="18" charset="0"/>
              </a:rPr>
              <a:t>www.amazon.com</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8094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4638"/>
            <a:ext cx="5904656" cy="562074"/>
          </a:xfrm>
        </p:spPr>
        <p:txBody>
          <a:bodyPr>
            <a:noAutofit/>
          </a:bodyPr>
          <a:lstStyle/>
          <a:p>
            <a:pPr algn="ctr"/>
            <a:r>
              <a:rPr lang="en-US" sz="4000" b="1" dirty="0" smtClean="0">
                <a:solidFill>
                  <a:srgbClr val="C00000"/>
                </a:solidFill>
                <a:latin typeface="Times New Roman" panose="02020603050405020304" pitchFamily="18" charset="0"/>
                <a:cs typeface="Times New Roman" panose="02020603050405020304" pitchFamily="18" charset="0"/>
              </a:rPr>
              <a:t>PRECISION MEDICINE</a:t>
            </a:r>
            <a:endParaRPr lang="ru-RU" sz="40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836712"/>
            <a:ext cx="8856984" cy="4525963"/>
          </a:xfrm>
        </p:spPr>
        <p:txBody>
          <a:bodyPr/>
          <a:lstStyle/>
          <a:p>
            <a:pPr marL="0" indent="0" algn="ctr">
              <a:buNone/>
            </a:pPr>
            <a:r>
              <a:rPr lang="en-US" sz="2800" dirty="0">
                <a:latin typeface="Times New Roman" panose="02020603050405020304" pitchFamily="18" charset="0"/>
                <a:cs typeface="Times New Roman" panose="02020603050405020304" pitchFamily="18" charset="0"/>
              </a:rPr>
              <a:t>Far too many diseases do not have a proven means of prevention or effective treatments. We must gain better insights into the biological, environmental, and behavioral influences on these diseases to make a difference for the millions </a:t>
            </a:r>
            <a:r>
              <a:rPr lang="en-US" sz="2800" dirty="0" smtClean="0">
                <a:latin typeface="Times New Roman" panose="02020603050405020304" pitchFamily="18" charset="0"/>
                <a:cs typeface="Times New Roman" panose="02020603050405020304" pitchFamily="18" charset="0"/>
              </a:rPr>
              <a:t>…who </a:t>
            </a:r>
            <a:r>
              <a:rPr lang="en-US" sz="2800" dirty="0">
                <a:latin typeface="Times New Roman" panose="02020603050405020304" pitchFamily="18" charset="0"/>
                <a:cs typeface="Times New Roman" panose="02020603050405020304" pitchFamily="18" charset="0"/>
              </a:rPr>
              <a:t>suffer from them. Precision medicine is an emerging approach for disease treatment and prevention that takes into account individual variability in genes, environment, and lifestyle for each person. While some advances in precision medicine have been made, the practice is not currently in use for most diseases</a:t>
            </a:r>
            <a:r>
              <a:rPr lang="en-US" sz="2800" dirty="0" smtClean="0">
                <a:latin typeface="Times New Roman" panose="02020603050405020304" pitchFamily="18" charset="0"/>
                <a:cs typeface="Times New Roman" panose="02020603050405020304" pitchFamily="18" charset="0"/>
              </a:rPr>
              <a:t>. </a:t>
            </a:r>
          </a:p>
          <a:p>
            <a:pPr marL="0" indent="0" algn="ctr">
              <a:buNone/>
            </a:pPr>
            <a:r>
              <a:rPr lang="en-US" sz="2000" b="1" dirty="0" smtClean="0">
                <a:solidFill>
                  <a:srgbClr val="C00000"/>
                </a:solidFill>
                <a:latin typeface="Times New Roman" panose="02020603050405020304" pitchFamily="18" charset="0"/>
                <a:cs typeface="Times New Roman" panose="02020603050405020304" pitchFamily="18" charset="0"/>
              </a:rPr>
              <a:t>BARAK OBAMA, THE </a:t>
            </a:r>
            <a:r>
              <a:rPr lang="en-US" sz="2000" b="1" dirty="0" smtClean="0">
                <a:solidFill>
                  <a:srgbClr val="C00000"/>
                </a:solidFill>
                <a:latin typeface="Times New Roman" panose="02020603050405020304" pitchFamily="18" charset="0"/>
                <a:cs typeface="Times New Roman" panose="02020603050405020304" pitchFamily="18" charset="0"/>
              </a:rPr>
              <a:t>EX-</a:t>
            </a:r>
            <a:r>
              <a:rPr lang="en-US" sz="2000" b="1" dirty="0" smtClean="0">
                <a:solidFill>
                  <a:srgbClr val="C00000"/>
                </a:solidFill>
                <a:latin typeface="Times New Roman" panose="02020603050405020304" pitchFamily="18" charset="0"/>
                <a:cs typeface="Times New Roman" panose="02020603050405020304" pitchFamily="18" charset="0"/>
              </a:rPr>
              <a:t>PRESIDENT </a:t>
            </a:r>
            <a:r>
              <a:rPr lang="en-US" sz="2000" b="1" dirty="0" smtClean="0">
                <a:solidFill>
                  <a:srgbClr val="C00000"/>
                </a:solidFill>
                <a:latin typeface="Times New Roman" panose="02020603050405020304" pitchFamily="18" charset="0"/>
                <a:cs typeface="Times New Roman" panose="02020603050405020304" pitchFamily="18" charset="0"/>
              </a:rPr>
              <a:t>OF USA</a:t>
            </a:r>
          </a:p>
          <a:p>
            <a:pPr marL="0" indent="0" algn="ctr">
              <a:buNone/>
            </a:pPr>
            <a:r>
              <a:rPr lang="en-US" sz="1400" b="1" dirty="0" smtClean="0">
                <a:solidFill>
                  <a:srgbClr val="C00000"/>
                </a:solidFill>
                <a:latin typeface="Times New Roman" panose="02020603050405020304" pitchFamily="18" charset="0"/>
                <a:cs typeface="Times New Roman" panose="02020603050405020304" pitchFamily="18" charset="0"/>
              </a:rPr>
              <a:t>(a quote from NIH source)</a:t>
            </a:r>
            <a:endParaRPr lang="ru-RU" sz="1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683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b="1" dirty="0" smtClean="0">
                <a:solidFill>
                  <a:srgbClr val="FF0000"/>
                </a:solidFill>
                <a:latin typeface="Times New Roman" pitchFamily="18" charset="0"/>
                <a:cs typeface="Times New Roman" pitchFamily="18" charset="0"/>
              </a:rPr>
              <a:t>AGING AS A DISEASE I</a:t>
            </a:r>
            <a:endParaRPr lang="ru-RU" sz="24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67544" y="1124744"/>
            <a:ext cx="8229600" cy="4525963"/>
          </a:xfrm>
        </p:spPr>
        <p:txBody>
          <a:bodyPr/>
          <a:lstStyle/>
          <a:p>
            <a:r>
              <a:rPr lang="en-US" sz="2400" dirty="0">
                <a:latin typeface="Times New Roman" pitchFamily="18" charset="0"/>
                <a:cs typeface="Times New Roman" pitchFamily="18" charset="0"/>
              </a:rPr>
              <a:t>Classifying ageing as a disease has an extreme importance for the whole approach to the health maintenance and is the only way out from the future economic collapse of the fast aging world. </a:t>
            </a:r>
          </a:p>
          <a:p>
            <a:r>
              <a:rPr lang="en-US" sz="2400" dirty="0">
                <a:latin typeface="Times New Roman" pitchFamily="18" charset="0"/>
                <a:cs typeface="Times New Roman" pitchFamily="18" charset="0"/>
              </a:rPr>
              <a:t>Accepting the hypothesis that ageing is a disease brings us to the following statement – </a:t>
            </a:r>
            <a:r>
              <a:rPr lang="en-US" sz="2400" dirty="0" smtClean="0">
                <a:latin typeface="Times New Roman" pitchFamily="18" charset="0"/>
                <a:cs typeface="Times New Roman" pitchFamily="18" charset="0"/>
              </a:rPr>
              <a:t>aging </a:t>
            </a:r>
            <a:r>
              <a:rPr lang="en-US" sz="2400" dirty="0">
                <a:latin typeface="Times New Roman" pitchFamily="18" charset="0"/>
                <a:cs typeface="Times New Roman" pitchFamily="18" charset="0"/>
              </a:rPr>
              <a:t>can be treated as all other complicated lifelong chronic diseases. In this case treatment of ageing should qualify for insurance coverage and therefore give another reason for pharmaceutical and food companies to support </a:t>
            </a:r>
            <a:r>
              <a:rPr lang="en-US" sz="2400" dirty="0" smtClean="0">
                <a:latin typeface="Times New Roman" pitchFamily="18" charset="0"/>
                <a:cs typeface="Times New Roman" pitchFamily="18" charset="0"/>
              </a:rPr>
              <a:t>anti-aging </a:t>
            </a:r>
            <a:r>
              <a:rPr lang="en-US" sz="2400" dirty="0">
                <a:latin typeface="Times New Roman" pitchFamily="18" charset="0"/>
                <a:cs typeface="Times New Roman" pitchFamily="18" charset="0"/>
              </a:rPr>
              <a:t>science and practice. Formal acceptance of </a:t>
            </a:r>
            <a:r>
              <a:rPr lang="en-US" sz="2400" dirty="0" smtClean="0">
                <a:latin typeface="Times New Roman" pitchFamily="18" charset="0"/>
                <a:cs typeface="Times New Roman" pitchFamily="18" charset="0"/>
              </a:rPr>
              <a:t>anti-aging </a:t>
            </a:r>
            <a:r>
              <a:rPr lang="en-US" sz="2400" dirty="0">
                <a:latin typeface="Times New Roman" pitchFamily="18" charset="0"/>
                <a:cs typeface="Times New Roman" pitchFamily="18" charset="0"/>
              </a:rPr>
              <a:t>medicine and </a:t>
            </a:r>
            <a:r>
              <a:rPr lang="en-US" sz="2400" dirty="0" smtClean="0">
                <a:latin typeface="Times New Roman" pitchFamily="18" charset="0"/>
                <a:cs typeface="Times New Roman" pitchFamily="18" charset="0"/>
              </a:rPr>
              <a:t>anti-aging </a:t>
            </a:r>
            <a:r>
              <a:rPr lang="en-US" sz="2400" dirty="0">
                <a:latin typeface="Times New Roman" pitchFamily="18" charset="0"/>
                <a:cs typeface="Times New Roman" pitchFamily="18" charset="0"/>
              </a:rPr>
              <a:t>physicians with a respective education and qualification is an obvious next step.</a:t>
            </a:r>
          </a:p>
          <a:p>
            <a:endParaRPr lang="ru-RU" dirty="0"/>
          </a:p>
        </p:txBody>
      </p:sp>
    </p:spTree>
    <p:extLst>
      <p:ext uri="{BB962C8B-B14F-4D97-AF65-F5344CB8AC3E}">
        <p14:creationId xmlns:p14="http://schemas.microsoft.com/office/powerpoint/2010/main" val="404438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16632"/>
            <a:ext cx="5760640" cy="562074"/>
          </a:xfrm>
        </p:spPr>
        <p:txBody>
          <a:bodyPr/>
          <a:lstStyle/>
          <a:p>
            <a:pPr algn="ctr"/>
            <a:r>
              <a:rPr lang="en-US" b="1" dirty="0">
                <a:solidFill>
                  <a:srgbClr val="FF0000"/>
                </a:solidFill>
                <a:latin typeface="Times New Roman" pitchFamily="18" charset="0"/>
                <a:cs typeface="Times New Roman" pitchFamily="18" charset="0"/>
              </a:rPr>
              <a:t>AGING AS A DISEASE </a:t>
            </a:r>
            <a:r>
              <a:rPr lang="en-US" b="1" dirty="0" smtClean="0">
                <a:solidFill>
                  <a:srgbClr val="FF0000"/>
                </a:solidFill>
                <a:latin typeface="Times New Roman" pitchFamily="18" charset="0"/>
                <a:cs typeface="Times New Roman" pitchFamily="18" charset="0"/>
              </a:rPr>
              <a:t>II</a:t>
            </a:r>
            <a:endParaRPr lang="ru-RU"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107504" y="908720"/>
            <a:ext cx="8784976" cy="5040560"/>
          </a:xfrm>
        </p:spPr>
        <p:txBody>
          <a:bodyPr/>
          <a:lstStyle/>
          <a:p>
            <a:pPr marL="0" indent="0">
              <a:buNone/>
            </a:pPr>
            <a:r>
              <a:rPr lang="en-US" sz="2400" dirty="0">
                <a:latin typeface="Times New Roman" pitchFamily="18" charset="0"/>
                <a:cs typeface="Times New Roman" pitchFamily="18" charset="0"/>
              </a:rPr>
              <a:t>Acceptance of ageing as a disease will make us to come back to the concept of </a:t>
            </a:r>
            <a:r>
              <a:rPr lang="en-US" sz="2400" dirty="0" err="1">
                <a:latin typeface="Times New Roman" pitchFamily="18" charset="0"/>
                <a:cs typeface="Times New Roman" pitchFamily="18" charset="0"/>
              </a:rPr>
              <a:t>valueology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valeology</a:t>
            </a:r>
            <a:r>
              <a:rPr lang="en-US" sz="2400" dirty="0">
                <a:latin typeface="Times New Roman" pitchFamily="18" charset="0"/>
                <a:cs typeface="Times New Roman" pitchFamily="18" charset="0"/>
              </a:rPr>
              <a:t> - science of health maintenance) based on new achievements of translational medicine. Genetics and OMICs technologies screening together with bioinformatics will fine tune the approach to healthy life style as an initiative part of </a:t>
            </a:r>
            <a:r>
              <a:rPr lang="en-US" sz="2400" dirty="0" smtClean="0">
                <a:latin typeface="Times New Roman" pitchFamily="18" charset="0"/>
                <a:cs typeface="Times New Roman" pitchFamily="18" charset="0"/>
              </a:rPr>
              <a:t>anti-aging </a:t>
            </a:r>
            <a:r>
              <a:rPr lang="en-US" sz="2400" dirty="0">
                <a:latin typeface="Times New Roman" pitchFamily="18" charset="0"/>
                <a:cs typeface="Times New Roman" pitchFamily="18" charset="0"/>
              </a:rPr>
              <a:t>medicine (or preventive medicine) making it more personalized and therefore more effective for prolonging productive life. Bringing in the term of preventive medicine as a first stage of </a:t>
            </a:r>
            <a:r>
              <a:rPr lang="en-US" sz="2400" dirty="0" smtClean="0">
                <a:latin typeface="Times New Roman" pitchFamily="18" charset="0"/>
                <a:cs typeface="Times New Roman" pitchFamily="18" charset="0"/>
              </a:rPr>
              <a:t>anti-aging </a:t>
            </a:r>
            <a:r>
              <a:rPr lang="en-US" sz="2400" dirty="0">
                <a:latin typeface="Times New Roman" pitchFamily="18" charset="0"/>
                <a:cs typeface="Times New Roman" pitchFamily="18" charset="0"/>
              </a:rPr>
              <a:t>medicine we come to the major question: when do we start to diagnose ageing process as a disease? When maturing switches to aging? With first signs of decline of any physiological function? Or in the period between 40 and 50 years when majority of aging biomarkers changes dramatically?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36439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9" name="Object 3"/>
          <p:cNvGraphicFramePr>
            <a:graphicFrameLocks noGrp="1" noChangeAspect="1"/>
          </p:cNvGraphicFramePr>
          <p:nvPr>
            <p:ph type="subTitle" idx="4294967295"/>
            <p:extLst>
              <p:ext uri="{D42A27DB-BD31-4B8C-83A1-F6EECF244321}">
                <p14:modId xmlns:p14="http://schemas.microsoft.com/office/powerpoint/2010/main" val="6431200"/>
              </p:ext>
            </p:extLst>
          </p:nvPr>
        </p:nvGraphicFramePr>
        <p:xfrm>
          <a:off x="162500" y="714396"/>
          <a:ext cx="8866277" cy="5380058"/>
        </p:xfrm>
        <a:graphic>
          <a:graphicData uri="http://schemas.openxmlformats.org/presentationml/2006/ole">
            <mc:AlternateContent xmlns:mc="http://schemas.openxmlformats.org/markup-compatibility/2006">
              <mc:Choice xmlns:v="urn:schemas-microsoft-com:vml" Requires="v">
                <p:oleObj spid="_x0000_s8220" name="Диаграмма" r:id="rId3" imgW="8839200" imgH="6115048" progId="Excel.Chart.8">
                  <p:embed/>
                </p:oleObj>
              </mc:Choice>
              <mc:Fallback>
                <p:oleObj name="Диаграмма" r:id="rId3" imgW="8839200" imgH="6115048"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00" y="714396"/>
                        <a:ext cx="8866277" cy="5380058"/>
                      </a:xfrm>
                      <a:prstGeom prst="rect">
                        <a:avLst/>
                      </a:prstGeom>
                    </p:spPr>
                  </p:pic>
                </p:oleObj>
              </mc:Fallback>
            </mc:AlternateContent>
          </a:graphicData>
        </a:graphic>
      </p:graphicFrame>
      <p:sp>
        <p:nvSpPr>
          <p:cNvPr id="4100" name="Text Box 4"/>
          <p:cNvSpPr txBox="1">
            <a:spLocks noChangeArrowheads="1"/>
          </p:cNvSpPr>
          <p:nvPr/>
        </p:nvSpPr>
        <p:spPr bwMode="auto">
          <a:xfrm>
            <a:off x="2590800" y="6477000"/>
            <a:ext cx="11441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dirty="0" smtClean="0">
                <a:solidFill>
                  <a:schemeClr val="accent4"/>
                </a:solidFill>
              </a:rPr>
              <a:t>Age, years</a:t>
            </a:r>
            <a:endParaRPr lang="ru-RU" altLang="ru-RU" dirty="0">
              <a:solidFill>
                <a:schemeClr val="accent4"/>
              </a:solidFill>
            </a:endParaRPr>
          </a:p>
        </p:txBody>
      </p:sp>
      <p:sp>
        <p:nvSpPr>
          <p:cNvPr id="4101" name="Text Box 5"/>
          <p:cNvSpPr txBox="1">
            <a:spLocks noChangeArrowheads="1"/>
          </p:cNvSpPr>
          <p:nvPr/>
        </p:nvSpPr>
        <p:spPr bwMode="auto">
          <a:xfrm rot="16200000">
            <a:off x="-1321246" y="3430747"/>
            <a:ext cx="3352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dirty="0" smtClean="0">
                <a:solidFill>
                  <a:srgbClr val="FF0000"/>
                </a:solidFill>
                <a:latin typeface="Times New Roman" pitchFamily="18" charset="0"/>
                <a:cs typeface="Times New Roman" pitchFamily="18" charset="0"/>
              </a:rPr>
              <a:t>Mortality in the USA</a:t>
            </a:r>
            <a:r>
              <a:rPr lang="ru-RU" altLang="ru-RU" dirty="0" smtClean="0">
                <a:solidFill>
                  <a:srgbClr val="FF0000"/>
                </a:solidFill>
                <a:latin typeface="Times New Roman" pitchFamily="18" charset="0"/>
                <a:cs typeface="Times New Roman" pitchFamily="18" charset="0"/>
              </a:rPr>
              <a:t> </a:t>
            </a:r>
            <a:r>
              <a:rPr lang="en-US" altLang="ru-RU" dirty="0" smtClean="0">
                <a:solidFill>
                  <a:srgbClr val="FF0000"/>
                </a:solidFill>
                <a:latin typeface="Times New Roman" pitchFamily="18" charset="0"/>
                <a:cs typeface="Times New Roman" pitchFamily="18" charset="0"/>
              </a:rPr>
              <a:t>(</a:t>
            </a:r>
            <a:r>
              <a:rPr lang="ru-RU" altLang="ru-RU" dirty="0" smtClean="0">
                <a:solidFill>
                  <a:srgbClr val="FF0000"/>
                </a:solidFill>
                <a:latin typeface="Times New Roman" pitchFamily="18" charset="0"/>
                <a:cs typeface="Times New Roman" pitchFamily="18" charset="0"/>
              </a:rPr>
              <a:t>2001</a:t>
            </a:r>
            <a:r>
              <a:rPr lang="en-US" altLang="ru-RU" dirty="0" smtClean="0">
                <a:solidFill>
                  <a:srgbClr val="FF0000"/>
                </a:solidFill>
                <a:latin typeface="Times New Roman" pitchFamily="18" charset="0"/>
                <a:cs typeface="Times New Roman" pitchFamily="18" charset="0"/>
              </a:rPr>
              <a:t>-</a:t>
            </a:r>
            <a:r>
              <a:rPr lang="ru-RU" altLang="ru-RU" dirty="0" smtClean="0">
                <a:solidFill>
                  <a:srgbClr val="FF0000"/>
                </a:solidFill>
                <a:latin typeface="Times New Roman" pitchFamily="18" charset="0"/>
                <a:cs typeface="Times New Roman" pitchFamily="18" charset="0"/>
              </a:rPr>
              <a:t>2010</a:t>
            </a:r>
            <a:r>
              <a:rPr lang="en-US" altLang="ru-RU" dirty="0" smtClean="0">
                <a:solidFill>
                  <a:srgbClr val="FF0000"/>
                </a:solidFill>
                <a:latin typeface="Times New Roman" pitchFamily="18" charset="0"/>
                <a:cs typeface="Times New Roman" pitchFamily="18" charset="0"/>
              </a:rPr>
              <a:t>)</a:t>
            </a:r>
            <a:endParaRPr lang="ru-RU" altLang="ru-RU" dirty="0">
              <a:solidFill>
                <a:srgbClr val="FF0000"/>
              </a:solidFill>
              <a:latin typeface="Times New Roman" pitchFamily="18" charset="0"/>
              <a:cs typeface="Times New Roman" pitchFamily="18" charset="0"/>
            </a:endParaRPr>
          </a:p>
        </p:txBody>
      </p:sp>
      <p:sp>
        <p:nvSpPr>
          <p:cNvPr id="2" name="TextBox 1"/>
          <p:cNvSpPr txBox="1"/>
          <p:nvPr/>
        </p:nvSpPr>
        <p:spPr>
          <a:xfrm>
            <a:off x="162500" y="6477000"/>
            <a:ext cx="686406" cy="369332"/>
          </a:xfrm>
          <a:prstGeom prst="rect">
            <a:avLst/>
          </a:prstGeom>
          <a:noFill/>
        </p:spPr>
        <p:txBody>
          <a:bodyPr wrap="none" rtlCol="0">
            <a:spAutoFit/>
          </a:bodyPr>
          <a:lstStyle/>
          <a:p>
            <a:r>
              <a:rPr lang="en-US" dirty="0" smtClean="0"/>
              <a:t>WHO</a:t>
            </a:r>
            <a:endParaRPr lang="ru-RU" dirty="0"/>
          </a:p>
        </p:txBody>
      </p:sp>
      <p:sp>
        <p:nvSpPr>
          <p:cNvPr id="3" name="Заголовок 2"/>
          <p:cNvSpPr>
            <a:spLocks noGrp="1"/>
          </p:cNvSpPr>
          <p:nvPr>
            <p:ph type="title"/>
          </p:nvPr>
        </p:nvSpPr>
        <p:spPr>
          <a:xfrm>
            <a:off x="0" y="130622"/>
            <a:ext cx="9144000" cy="562074"/>
          </a:xfrm>
        </p:spPr>
        <p:txBody>
          <a:bodyPr>
            <a:noAutofit/>
          </a:bodyPr>
          <a:lstStyle/>
          <a:p>
            <a:pPr algn="ctr"/>
            <a:r>
              <a:rPr lang="en-US" sz="2400" dirty="0">
                <a:solidFill>
                  <a:srgbClr val="FF0000"/>
                </a:solidFill>
                <a:latin typeface="Times New Roman" pitchFamily="18" charset="0"/>
                <a:cs typeface="Times New Roman" pitchFamily="18" charset="0"/>
              </a:rPr>
              <a:t>Aging - the cause of many diseases </a:t>
            </a:r>
            <a:r>
              <a:rPr lang="en-US" sz="2400" dirty="0" smtClean="0">
                <a:solidFill>
                  <a:srgbClr val="FF0000"/>
                </a:solidFill>
                <a:latin typeface="Times New Roman" pitchFamily="18" charset="0"/>
                <a:cs typeface="Times New Roman" pitchFamily="18" charset="0"/>
              </a:rPr>
              <a:t>(</a:t>
            </a:r>
            <a:r>
              <a:rPr lang="en-US" sz="2400" dirty="0">
                <a:solidFill>
                  <a:srgbClr val="FF0000"/>
                </a:solidFill>
                <a:latin typeface="Times New Roman" pitchFamily="18" charset="0"/>
                <a:cs typeface="Times New Roman" pitchFamily="18" charset="0"/>
              </a:rPr>
              <a:t>more than 200 diseases exponentially increase mortality with age)</a:t>
            </a:r>
            <a:endParaRPr lang="ru-RU" sz="2400" dirty="0">
              <a:solidFill>
                <a:srgbClr val="FF0000"/>
              </a:solidFill>
              <a:latin typeface="Times New Roman" pitchFamily="18" charset="0"/>
              <a:cs typeface="Times New Roman" pitchFamily="18" charset="0"/>
            </a:endParaRPr>
          </a:p>
        </p:txBody>
      </p:sp>
      <p:sp>
        <p:nvSpPr>
          <p:cNvPr id="4" name="Прямоугольник 3"/>
          <p:cNvSpPr/>
          <p:nvPr/>
        </p:nvSpPr>
        <p:spPr>
          <a:xfrm>
            <a:off x="162500" y="6087029"/>
            <a:ext cx="1729961" cy="246221"/>
          </a:xfrm>
          <a:prstGeom prst="rect">
            <a:avLst/>
          </a:prstGeom>
        </p:spPr>
        <p:txBody>
          <a:bodyPr wrap="none">
            <a:spAutoFit/>
          </a:bodyPr>
          <a:lstStyle/>
          <a:p>
            <a:r>
              <a:rPr lang="en-US" sz="1000" dirty="0" smtClean="0">
                <a:latin typeface="Times New Roman" pitchFamily="18" charset="0"/>
                <a:cs typeface="Times New Roman" pitchFamily="18" charset="0"/>
              </a:rPr>
              <a:t>Courtesy of prof. </a:t>
            </a:r>
            <a:r>
              <a:rPr lang="en-US" sz="1000" dirty="0" err="1" smtClean="0">
                <a:latin typeface="Times New Roman" pitchFamily="18" charset="0"/>
                <a:cs typeface="Times New Roman" pitchFamily="18" charset="0"/>
              </a:rPr>
              <a:t>A.Moskalev</a:t>
            </a:r>
            <a:endParaRPr lang="ru-RU" sz="1000" dirty="0">
              <a:latin typeface="Times New Roman" pitchFamily="18" charset="0"/>
              <a:cs typeface="Times New Roman" pitchFamily="18" charset="0"/>
            </a:endParaRPr>
          </a:p>
        </p:txBody>
      </p:sp>
    </p:spTree>
    <p:extLst>
      <p:ext uri="{BB962C8B-B14F-4D97-AF65-F5344CB8AC3E}">
        <p14:creationId xmlns:p14="http://schemas.microsoft.com/office/powerpoint/2010/main" val="338822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Физтех Мед">
      <a:dk1>
        <a:srgbClr val="242424"/>
      </a:dk1>
      <a:lt1>
        <a:srgbClr val="FFFFFF"/>
      </a:lt1>
      <a:dk2>
        <a:srgbClr val="A4D75D"/>
      </a:dk2>
      <a:lt2>
        <a:srgbClr val="FFFFFF"/>
      </a:lt2>
      <a:accent1>
        <a:srgbClr val="FFFFFF"/>
      </a:accent1>
      <a:accent2>
        <a:srgbClr val="0070C0"/>
      </a:accent2>
      <a:accent3>
        <a:srgbClr val="A4D75D"/>
      </a:accent3>
      <a:accent4>
        <a:srgbClr val="0070C0"/>
      </a:accent4>
      <a:accent5>
        <a:srgbClr val="FFFFFF"/>
      </a:accent5>
      <a:accent6>
        <a:srgbClr val="A4D75D"/>
      </a:accent6>
      <a:hlink>
        <a:srgbClr val="003F8A"/>
      </a:hlink>
      <a:folHlink>
        <a:srgbClr val="85858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Физтех Мед">
      <a:dk1>
        <a:srgbClr val="242424"/>
      </a:dk1>
      <a:lt1>
        <a:srgbClr val="FFFFFF"/>
      </a:lt1>
      <a:dk2>
        <a:srgbClr val="A4D75D"/>
      </a:dk2>
      <a:lt2>
        <a:srgbClr val="FFFFFF"/>
      </a:lt2>
      <a:accent1>
        <a:srgbClr val="FFFFFF"/>
      </a:accent1>
      <a:accent2>
        <a:srgbClr val="0070C0"/>
      </a:accent2>
      <a:accent3>
        <a:srgbClr val="A4D75D"/>
      </a:accent3>
      <a:accent4>
        <a:srgbClr val="0070C0"/>
      </a:accent4>
      <a:accent5>
        <a:srgbClr val="FFFFFF"/>
      </a:accent5>
      <a:accent6>
        <a:srgbClr val="A4D75D"/>
      </a:accent6>
      <a:hlink>
        <a:srgbClr val="003F8A"/>
      </a:hlink>
      <a:folHlink>
        <a:srgbClr val="85858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Тема Office">
  <a:themeElements>
    <a:clrScheme name="Физтех Мед">
      <a:dk1>
        <a:srgbClr val="242424"/>
      </a:dk1>
      <a:lt1>
        <a:srgbClr val="FFFFFF"/>
      </a:lt1>
      <a:dk2>
        <a:srgbClr val="A4D75D"/>
      </a:dk2>
      <a:lt2>
        <a:srgbClr val="FFFFFF"/>
      </a:lt2>
      <a:accent1>
        <a:srgbClr val="FFFFFF"/>
      </a:accent1>
      <a:accent2>
        <a:srgbClr val="0070C0"/>
      </a:accent2>
      <a:accent3>
        <a:srgbClr val="A4D75D"/>
      </a:accent3>
      <a:accent4>
        <a:srgbClr val="0070C0"/>
      </a:accent4>
      <a:accent5>
        <a:srgbClr val="FFFFFF"/>
      </a:accent5>
      <a:accent6>
        <a:srgbClr val="A4D75D"/>
      </a:accent6>
      <a:hlink>
        <a:srgbClr val="003F8A"/>
      </a:hlink>
      <a:folHlink>
        <a:srgbClr val="85858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Физтех Мед">
      <a:dk1>
        <a:srgbClr val="242424"/>
      </a:dk1>
      <a:lt1>
        <a:srgbClr val="FFFFFF"/>
      </a:lt1>
      <a:dk2>
        <a:srgbClr val="A4D75D"/>
      </a:dk2>
      <a:lt2>
        <a:srgbClr val="FFFFFF"/>
      </a:lt2>
      <a:accent1>
        <a:srgbClr val="FFFFFF"/>
      </a:accent1>
      <a:accent2>
        <a:srgbClr val="0070C0"/>
      </a:accent2>
      <a:accent3>
        <a:srgbClr val="A4D75D"/>
      </a:accent3>
      <a:accent4>
        <a:srgbClr val="0070C0"/>
      </a:accent4>
      <a:accent5>
        <a:srgbClr val="FFFFFF"/>
      </a:accent5>
      <a:accent6>
        <a:srgbClr val="A4D75D"/>
      </a:accent6>
      <a:hlink>
        <a:srgbClr val="003F8A"/>
      </a:hlink>
      <a:folHlink>
        <a:srgbClr val="85858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4489</TotalTime>
  <Words>1756</Words>
  <Application>Microsoft Office PowerPoint</Application>
  <PresentationFormat>Экран (4:3)</PresentationFormat>
  <Paragraphs>219</Paragraphs>
  <Slides>32</Slides>
  <Notes>1</Notes>
  <HiddenSlides>0</HiddenSlides>
  <MMClips>0</MMClips>
  <ScaleCrop>false</ScaleCrop>
  <HeadingPairs>
    <vt:vector size="6" baseType="variant">
      <vt:variant>
        <vt:lpstr>Тема</vt:lpstr>
      </vt:variant>
      <vt:variant>
        <vt:i4>4</vt:i4>
      </vt:variant>
      <vt:variant>
        <vt:lpstr>Внедренные серверы OLE</vt:lpstr>
      </vt:variant>
      <vt:variant>
        <vt:i4>2</vt:i4>
      </vt:variant>
      <vt:variant>
        <vt:lpstr>Заголовки слайдов</vt:lpstr>
      </vt:variant>
      <vt:variant>
        <vt:i4>32</vt:i4>
      </vt:variant>
    </vt:vector>
  </HeadingPairs>
  <TitlesOfParts>
    <vt:vector size="38" baseType="lpstr">
      <vt:lpstr>Тема Office</vt:lpstr>
      <vt:lpstr>2_Тема Office</vt:lpstr>
      <vt:lpstr>1_Тема Office</vt:lpstr>
      <vt:lpstr>3_Тема Office</vt:lpstr>
      <vt:lpstr>CorelDRAW</vt:lpstr>
      <vt:lpstr>Диаграмма</vt:lpstr>
      <vt:lpstr>Презентация PowerPoint</vt:lpstr>
      <vt:lpstr>PRESICION MEDICINE &amp; ANTI-AGING</vt:lpstr>
      <vt:lpstr>MIPT HISTORY</vt:lpstr>
      <vt:lpstr>NEW DEFINITIONS FOR MEDICINE</vt:lpstr>
      <vt:lpstr>NEW HEALTHCARE MODEL</vt:lpstr>
      <vt:lpstr>PRECISION MEDICINE</vt:lpstr>
      <vt:lpstr>AGING AS A DISEASE I</vt:lpstr>
      <vt:lpstr>AGING AS A DISEASE II</vt:lpstr>
      <vt:lpstr>Aging - the cause of many diseases (more than 200 diseases exponentially increase mortality with age)</vt:lpstr>
      <vt:lpstr>Aging indicators</vt:lpstr>
      <vt:lpstr>Genetic predisposition vs Modifiers (Coriell personalized Medicine Collaborative)</vt:lpstr>
      <vt:lpstr>Презентация PowerPoint</vt:lpstr>
      <vt:lpstr>Презентация PowerPoint</vt:lpstr>
      <vt:lpstr>Презентация PowerPoint</vt:lpstr>
      <vt:lpstr>STEM CELLS TECHNOLOGIES</vt:lpstr>
      <vt:lpstr>SVF IS A DRUG</vt:lpstr>
      <vt:lpstr>ASC</vt:lpstr>
      <vt:lpstr>СК из ЖТ (продолжение)</vt:lpstr>
      <vt:lpstr>POTENCIAL USE OF ASC</vt:lpstr>
      <vt:lpstr>Mortality and Prevention</vt:lpstr>
      <vt:lpstr>SOLUTION</vt:lpstr>
      <vt:lpstr>Precision medicine principles to fight aging I</vt:lpstr>
      <vt:lpstr>.</vt:lpstr>
      <vt:lpstr>OUTCOME 2013/PROSPECTS 2016</vt:lpstr>
      <vt:lpstr>FOOD FACTORS (by A.Moskalev)</vt:lpstr>
      <vt:lpstr>Precision medicine treatment</vt:lpstr>
      <vt:lpstr>The Cancer Genome Atlas by NIH</vt:lpstr>
      <vt:lpstr>NEURODEGENERATION</vt:lpstr>
      <vt:lpstr>Implementation of Precision Medicine into practice</vt:lpstr>
      <vt:lpstr>To make Precision Medicine happen: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Jdanova</dc:creator>
  <cp:lastModifiedBy>FBMF-1</cp:lastModifiedBy>
  <cp:revision>122</cp:revision>
  <dcterms:created xsi:type="dcterms:W3CDTF">2014-04-10T16:07:30Z</dcterms:created>
  <dcterms:modified xsi:type="dcterms:W3CDTF">2017-11-30T09:58:01Z</dcterms:modified>
</cp:coreProperties>
</file>